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84" r:id="rId1"/>
  </p:sldMasterIdLst>
  <p:notesMasterIdLst>
    <p:notesMasterId r:id="rId24"/>
  </p:notesMasterIdLst>
  <p:sldIdLst>
    <p:sldId id="256" r:id="rId2"/>
    <p:sldId id="259" r:id="rId3"/>
    <p:sldId id="261" r:id="rId4"/>
    <p:sldId id="262" r:id="rId5"/>
    <p:sldId id="263" r:id="rId6"/>
    <p:sldId id="265" r:id="rId7"/>
    <p:sldId id="266" r:id="rId8"/>
    <p:sldId id="267" r:id="rId9"/>
    <p:sldId id="268" r:id="rId10"/>
    <p:sldId id="270" r:id="rId11"/>
    <p:sldId id="271" r:id="rId12"/>
    <p:sldId id="272" r:id="rId13"/>
    <p:sldId id="273" r:id="rId14"/>
    <p:sldId id="274" r:id="rId15"/>
    <p:sldId id="275" r:id="rId16"/>
    <p:sldId id="277" r:id="rId17"/>
    <p:sldId id="278" r:id="rId18"/>
    <p:sldId id="284" r:id="rId19"/>
    <p:sldId id="283" r:id="rId20"/>
    <p:sldId id="281" r:id="rId21"/>
    <p:sldId id="279" r:id="rId22"/>
    <p:sldId id="280" r:id="rId23"/>
  </p:sldIdLst>
  <p:sldSz cx="12192000" cy="6858000"/>
  <p:notesSz cx="6888163" cy="10018713"/>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025" autoAdjust="0"/>
    <p:restoredTop sz="96242" autoAdjust="0"/>
  </p:normalViewPr>
  <p:slideViewPr>
    <p:cSldViewPr snapToGrid="0">
      <p:cViewPr varScale="1">
        <p:scale>
          <a:sx n="98" d="100"/>
          <a:sy n="98" d="100"/>
        </p:scale>
        <p:origin x="84" y="27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84500" cy="501650"/>
          </a:xfrm>
          <a:prstGeom prst="rect">
            <a:avLst/>
          </a:prstGeom>
        </p:spPr>
        <p:txBody>
          <a:bodyPr vert="horz" lIns="91440" tIns="45720" rIns="91440" bIns="45720" rtlCol="0"/>
          <a:lstStyle>
            <a:lvl1pPr algn="l">
              <a:defRPr sz="1200"/>
            </a:lvl1pPr>
          </a:lstStyle>
          <a:p>
            <a:endParaRPr lang="de-AT"/>
          </a:p>
        </p:txBody>
      </p:sp>
      <p:sp>
        <p:nvSpPr>
          <p:cNvPr id="3" name="Datumsplatzhalter 2"/>
          <p:cNvSpPr>
            <a:spLocks noGrp="1"/>
          </p:cNvSpPr>
          <p:nvPr>
            <p:ph type="dt" idx="1"/>
          </p:nvPr>
        </p:nvSpPr>
        <p:spPr>
          <a:xfrm>
            <a:off x="3902075" y="0"/>
            <a:ext cx="2984500" cy="501650"/>
          </a:xfrm>
          <a:prstGeom prst="rect">
            <a:avLst/>
          </a:prstGeom>
        </p:spPr>
        <p:txBody>
          <a:bodyPr vert="horz" lIns="91440" tIns="45720" rIns="91440" bIns="45720" rtlCol="0"/>
          <a:lstStyle>
            <a:lvl1pPr algn="r">
              <a:defRPr sz="1200"/>
            </a:lvl1pPr>
          </a:lstStyle>
          <a:p>
            <a:fld id="{41E4F034-7932-4EC4-9FCD-E7D473AA189A}" type="datetimeFigureOut">
              <a:rPr lang="de-AT" smtClean="0"/>
              <a:t>05.06.2026</a:t>
            </a:fld>
            <a:endParaRPr lang="de-AT"/>
          </a:p>
        </p:txBody>
      </p:sp>
      <p:sp>
        <p:nvSpPr>
          <p:cNvPr id="4" name="Folienbildplatzhalter 3"/>
          <p:cNvSpPr>
            <a:spLocks noGrp="1" noRot="1" noChangeAspect="1"/>
          </p:cNvSpPr>
          <p:nvPr>
            <p:ph type="sldImg" idx="2"/>
          </p:nvPr>
        </p:nvSpPr>
        <p:spPr>
          <a:xfrm>
            <a:off x="439738" y="1252538"/>
            <a:ext cx="6008687" cy="3381375"/>
          </a:xfrm>
          <a:prstGeom prst="rect">
            <a:avLst/>
          </a:prstGeom>
          <a:noFill/>
          <a:ln w="12700">
            <a:solidFill>
              <a:prstClr val="black"/>
            </a:solidFill>
          </a:ln>
        </p:spPr>
        <p:txBody>
          <a:bodyPr vert="horz" lIns="91440" tIns="45720" rIns="91440" bIns="45720" rtlCol="0" anchor="ctr"/>
          <a:lstStyle/>
          <a:p>
            <a:endParaRPr lang="de-AT"/>
          </a:p>
        </p:txBody>
      </p:sp>
      <p:sp>
        <p:nvSpPr>
          <p:cNvPr id="5" name="Notizenplatzhalter 4"/>
          <p:cNvSpPr>
            <a:spLocks noGrp="1"/>
          </p:cNvSpPr>
          <p:nvPr>
            <p:ph type="body" sz="quarter" idx="3"/>
          </p:nvPr>
        </p:nvSpPr>
        <p:spPr>
          <a:xfrm>
            <a:off x="688975" y="4821238"/>
            <a:ext cx="5510213" cy="3944937"/>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6" name="Fußzeilenplatzhalter 5"/>
          <p:cNvSpPr>
            <a:spLocks noGrp="1"/>
          </p:cNvSpPr>
          <p:nvPr>
            <p:ph type="ftr" sz="quarter" idx="4"/>
          </p:nvPr>
        </p:nvSpPr>
        <p:spPr>
          <a:xfrm>
            <a:off x="0" y="9517063"/>
            <a:ext cx="2984500" cy="501650"/>
          </a:xfrm>
          <a:prstGeom prst="rect">
            <a:avLst/>
          </a:prstGeom>
        </p:spPr>
        <p:txBody>
          <a:bodyPr vert="horz" lIns="91440" tIns="45720" rIns="91440" bIns="45720" rtlCol="0" anchor="b"/>
          <a:lstStyle>
            <a:lvl1pPr algn="l">
              <a:defRPr sz="1200"/>
            </a:lvl1pPr>
          </a:lstStyle>
          <a:p>
            <a:endParaRPr lang="de-AT"/>
          </a:p>
        </p:txBody>
      </p:sp>
      <p:sp>
        <p:nvSpPr>
          <p:cNvPr id="7" name="Foliennummernplatzhalter 6"/>
          <p:cNvSpPr>
            <a:spLocks noGrp="1"/>
          </p:cNvSpPr>
          <p:nvPr>
            <p:ph type="sldNum" sz="quarter" idx="5"/>
          </p:nvPr>
        </p:nvSpPr>
        <p:spPr>
          <a:xfrm>
            <a:off x="3902075" y="9517063"/>
            <a:ext cx="2984500" cy="501650"/>
          </a:xfrm>
          <a:prstGeom prst="rect">
            <a:avLst/>
          </a:prstGeom>
        </p:spPr>
        <p:txBody>
          <a:bodyPr vert="horz" lIns="91440" tIns="45720" rIns="91440" bIns="45720" rtlCol="0" anchor="b"/>
          <a:lstStyle>
            <a:lvl1pPr algn="r">
              <a:defRPr sz="1200"/>
            </a:lvl1pPr>
          </a:lstStyle>
          <a:p>
            <a:fld id="{6A549727-E0D0-4DFB-816A-8B193DEDEC2D}" type="slidenum">
              <a:rPr lang="de-AT" smtClean="0"/>
              <a:t>‹Nr.›</a:t>
            </a:fld>
            <a:endParaRPr lang="de-AT"/>
          </a:p>
        </p:txBody>
      </p:sp>
    </p:spTree>
    <p:extLst>
      <p:ext uri="{BB962C8B-B14F-4D97-AF65-F5344CB8AC3E}">
        <p14:creationId xmlns:p14="http://schemas.microsoft.com/office/powerpoint/2010/main" val="11468539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ED00218-C562-4DFC-8F59-2856C93A4AFF}"/>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endParaRPr lang="de-AT"/>
          </a:p>
        </p:txBody>
      </p:sp>
      <p:sp>
        <p:nvSpPr>
          <p:cNvPr id="3" name="Untertitel 2">
            <a:extLst>
              <a:ext uri="{FF2B5EF4-FFF2-40B4-BE49-F238E27FC236}">
                <a16:creationId xmlns:a16="http://schemas.microsoft.com/office/drawing/2014/main" id="{435CB4E5-7DF2-46FE-A66B-AF46986CB6E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de-AT"/>
          </a:p>
        </p:txBody>
      </p:sp>
      <p:sp>
        <p:nvSpPr>
          <p:cNvPr id="4" name="Datumsplatzhalter 3">
            <a:extLst>
              <a:ext uri="{FF2B5EF4-FFF2-40B4-BE49-F238E27FC236}">
                <a16:creationId xmlns:a16="http://schemas.microsoft.com/office/drawing/2014/main" id="{AFD85E88-A696-4EB4-94CA-B78912BF3A9F}"/>
              </a:ext>
            </a:extLst>
          </p:cNvPr>
          <p:cNvSpPr>
            <a:spLocks noGrp="1"/>
          </p:cNvSpPr>
          <p:nvPr>
            <p:ph type="dt" sz="half" idx="10"/>
          </p:nvPr>
        </p:nvSpPr>
        <p:spPr/>
        <p:txBody>
          <a:bodyPr/>
          <a:lstStyle/>
          <a:p>
            <a:fld id="{7815BDD3-8DF4-4635-A6A3-E00C002C3F62}" type="datetime1">
              <a:rPr lang="de-AT" smtClean="0"/>
              <a:t>05.06.2026</a:t>
            </a:fld>
            <a:endParaRPr lang="de-AT"/>
          </a:p>
        </p:txBody>
      </p:sp>
      <p:sp>
        <p:nvSpPr>
          <p:cNvPr id="5" name="Fußzeilenplatzhalter 4">
            <a:extLst>
              <a:ext uri="{FF2B5EF4-FFF2-40B4-BE49-F238E27FC236}">
                <a16:creationId xmlns:a16="http://schemas.microsoft.com/office/drawing/2014/main" id="{0D735D89-BD26-4A38-A98B-B0E2E34577E7}"/>
              </a:ext>
            </a:extLst>
          </p:cNvPr>
          <p:cNvSpPr>
            <a:spLocks noGrp="1"/>
          </p:cNvSpPr>
          <p:nvPr>
            <p:ph type="ftr" sz="quarter" idx="11"/>
          </p:nvPr>
        </p:nvSpPr>
        <p:spPr/>
        <p:txBody>
          <a:bodyPr/>
          <a:lstStyle/>
          <a:p>
            <a:endParaRPr lang="de-AT"/>
          </a:p>
        </p:txBody>
      </p:sp>
      <p:sp>
        <p:nvSpPr>
          <p:cNvPr id="6" name="Foliennummernplatzhalter 5">
            <a:extLst>
              <a:ext uri="{FF2B5EF4-FFF2-40B4-BE49-F238E27FC236}">
                <a16:creationId xmlns:a16="http://schemas.microsoft.com/office/drawing/2014/main" id="{A03D593C-242A-4E85-AD77-24B7D1623393}"/>
              </a:ext>
            </a:extLst>
          </p:cNvPr>
          <p:cNvSpPr>
            <a:spLocks noGrp="1"/>
          </p:cNvSpPr>
          <p:nvPr>
            <p:ph type="sldNum" sz="quarter" idx="12"/>
          </p:nvPr>
        </p:nvSpPr>
        <p:spPr/>
        <p:txBody>
          <a:bodyPr/>
          <a:lstStyle/>
          <a:p>
            <a:fld id="{2996233F-E813-4AED-B370-009B23F15A50}" type="slidenum">
              <a:rPr lang="de-AT" smtClean="0"/>
              <a:t>‹Nr.›</a:t>
            </a:fld>
            <a:endParaRPr lang="de-AT"/>
          </a:p>
        </p:txBody>
      </p:sp>
    </p:spTree>
    <p:extLst>
      <p:ext uri="{BB962C8B-B14F-4D97-AF65-F5344CB8AC3E}">
        <p14:creationId xmlns:p14="http://schemas.microsoft.com/office/powerpoint/2010/main" val="8172468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71D7C69-C5F8-4E5C-8005-1EF4B18169C8}"/>
              </a:ext>
            </a:extLst>
          </p:cNvPr>
          <p:cNvSpPr>
            <a:spLocks noGrp="1"/>
          </p:cNvSpPr>
          <p:nvPr>
            <p:ph type="title"/>
          </p:nvPr>
        </p:nvSpPr>
        <p:spPr/>
        <p:txBody>
          <a:bodyPr/>
          <a:lstStyle/>
          <a:p>
            <a:r>
              <a:rPr lang="de-DE"/>
              <a:t>Mastertitelformat bearbeiten</a:t>
            </a:r>
            <a:endParaRPr lang="de-AT"/>
          </a:p>
        </p:txBody>
      </p:sp>
      <p:sp>
        <p:nvSpPr>
          <p:cNvPr id="3" name="Vertikaler Textplatzhalter 2">
            <a:extLst>
              <a:ext uri="{FF2B5EF4-FFF2-40B4-BE49-F238E27FC236}">
                <a16:creationId xmlns:a16="http://schemas.microsoft.com/office/drawing/2014/main" id="{95AD0BA0-AB51-4099-AC58-EDE5F14D9B2F}"/>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Datumsplatzhalter 3">
            <a:extLst>
              <a:ext uri="{FF2B5EF4-FFF2-40B4-BE49-F238E27FC236}">
                <a16:creationId xmlns:a16="http://schemas.microsoft.com/office/drawing/2014/main" id="{4DB85AA9-F857-475D-831E-D86D543746A1}"/>
              </a:ext>
            </a:extLst>
          </p:cNvPr>
          <p:cNvSpPr>
            <a:spLocks noGrp="1"/>
          </p:cNvSpPr>
          <p:nvPr>
            <p:ph type="dt" sz="half" idx="10"/>
          </p:nvPr>
        </p:nvSpPr>
        <p:spPr/>
        <p:txBody>
          <a:bodyPr/>
          <a:lstStyle/>
          <a:p>
            <a:fld id="{0723921B-FD51-4864-999B-5D8F221C2BFD}" type="datetime1">
              <a:rPr lang="de-AT" smtClean="0"/>
              <a:t>05.06.2026</a:t>
            </a:fld>
            <a:endParaRPr lang="de-AT"/>
          </a:p>
        </p:txBody>
      </p:sp>
      <p:sp>
        <p:nvSpPr>
          <p:cNvPr id="5" name="Fußzeilenplatzhalter 4">
            <a:extLst>
              <a:ext uri="{FF2B5EF4-FFF2-40B4-BE49-F238E27FC236}">
                <a16:creationId xmlns:a16="http://schemas.microsoft.com/office/drawing/2014/main" id="{6E97A02A-4C7F-4151-A724-AB006771B410}"/>
              </a:ext>
            </a:extLst>
          </p:cNvPr>
          <p:cNvSpPr>
            <a:spLocks noGrp="1"/>
          </p:cNvSpPr>
          <p:nvPr>
            <p:ph type="ftr" sz="quarter" idx="11"/>
          </p:nvPr>
        </p:nvSpPr>
        <p:spPr/>
        <p:txBody>
          <a:bodyPr/>
          <a:lstStyle/>
          <a:p>
            <a:endParaRPr lang="de-AT"/>
          </a:p>
        </p:txBody>
      </p:sp>
      <p:sp>
        <p:nvSpPr>
          <p:cNvPr id="6" name="Foliennummernplatzhalter 5">
            <a:extLst>
              <a:ext uri="{FF2B5EF4-FFF2-40B4-BE49-F238E27FC236}">
                <a16:creationId xmlns:a16="http://schemas.microsoft.com/office/drawing/2014/main" id="{EEF58322-14CC-4283-8850-65B544B97CDA}"/>
              </a:ext>
            </a:extLst>
          </p:cNvPr>
          <p:cNvSpPr>
            <a:spLocks noGrp="1"/>
          </p:cNvSpPr>
          <p:nvPr>
            <p:ph type="sldNum" sz="quarter" idx="12"/>
          </p:nvPr>
        </p:nvSpPr>
        <p:spPr/>
        <p:txBody>
          <a:bodyPr/>
          <a:lstStyle/>
          <a:p>
            <a:fld id="{2996233F-E813-4AED-B370-009B23F15A50}" type="slidenum">
              <a:rPr lang="de-AT" smtClean="0"/>
              <a:t>‹Nr.›</a:t>
            </a:fld>
            <a:endParaRPr lang="de-AT"/>
          </a:p>
        </p:txBody>
      </p:sp>
    </p:spTree>
    <p:extLst>
      <p:ext uri="{BB962C8B-B14F-4D97-AF65-F5344CB8AC3E}">
        <p14:creationId xmlns:p14="http://schemas.microsoft.com/office/powerpoint/2010/main" val="20600068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D7EB3B12-015B-48CF-AB1C-99DBC47C183E}"/>
              </a:ext>
            </a:extLst>
          </p:cNvPr>
          <p:cNvSpPr>
            <a:spLocks noGrp="1"/>
          </p:cNvSpPr>
          <p:nvPr>
            <p:ph type="title" orient="vert"/>
          </p:nvPr>
        </p:nvSpPr>
        <p:spPr>
          <a:xfrm>
            <a:off x="8724900" y="365125"/>
            <a:ext cx="2628900" cy="5811838"/>
          </a:xfrm>
        </p:spPr>
        <p:txBody>
          <a:bodyPr vert="eaVert"/>
          <a:lstStyle/>
          <a:p>
            <a:r>
              <a:rPr lang="de-DE"/>
              <a:t>Mastertitelformat bearbeiten</a:t>
            </a:r>
            <a:endParaRPr lang="de-AT"/>
          </a:p>
        </p:txBody>
      </p:sp>
      <p:sp>
        <p:nvSpPr>
          <p:cNvPr id="3" name="Vertikaler Textplatzhalter 2">
            <a:extLst>
              <a:ext uri="{FF2B5EF4-FFF2-40B4-BE49-F238E27FC236}">
                <a16:creationId xmlns:a16="http://schemas.microsoft.com/office/drawing/2014/main" id="{59A66F59-8C84-41A1-A036-F15D9F4A5082}"/>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Datumsplatzhalter 3">
            <a:extLst>
              <a:ext uri="{FF2B5EF4-FFF2-40B4-BE49-F238E27FC236}">
                <a16:creationId xmlns:a16="http://schemas.microsoft.com/office/drawing/2014/main" id="{48323C4C-FBBC-44A7-AAA6-3D36B38F913A}"/>
              </a:ext>
            </a:extLst>
          </p:cNvPr>
          <p:cNvSpPr>
            <a:spLocks noGrp="1"/>
          </p:cNvSpPr>
          <p:nvPr>
            <p:ph type="dt" sz="half" idx="10"/>
          </p:nvPr>
        </p:nvSpPr>
        <p:spPr/>
        <p:txBody>
          <a:bodyPr/>
          <a:lstStyle/>
          <a:p>
            <a:fld id="{30EF24C5-BD67-42C4-BC91-862AAC888024}" type="datetime1">
              <a:rPr lang="de-AT" smtClean="0"/>
              <a:t>05.06.2026</a:t>
            </a:fld>
            <a:endParaRPr lang="de-AT"/>
          </a:p>
        </p:txBody>
      </p:sp>
      <p:sp>
        <p:nvSpPr>
          <p:cNvPr id="5" name="Fußzeilenplatzhalter 4">
            <a:extLst>
              <a:ext uri="{FF2B5EF4-FFF2-40B4-BE49-F238E27FC236}">
                <a16:creationId xmlns:a16="http://schemas.microsoft.com/office/drawing/2014/main" id="{7F699869-2931-4460-B9D9-8F387F8EF247}"/>
              </a:ext>
            </a:extLst>
          </p:cNvPr>
          <p:cNvSpPr>
            <a:spLocks noGrp="1"/>
          </p:cNvSpPr>
          <p:nvPr>
            <p:ph type="ftr" sz="quarter" idx="11"/>
          </p:nvPr>
        </p:nvSpPr>
        <p:spPr/>
        <p:txBody>
          <a:bodyPr/>
          <a:lstStyle/>
          <a:p>
            <a:endParaRPr lang="de-AT"/>
          </a:p>
        </p:txBody>
      </p:sp>
      <p:sp>
        <p:nvSpPr>
          <p:cNvPr id="6" name="Foliennummernplatzhalter 5">
            <a:extLst>
              <a:ext uri="{FF2B5EF4-FFF2-40B4-BE49-F238E27FC236}">
                <a16:creationId xmlns:a16="http://schemas.microsoft.com/office/drawing/2014/main" id="{E2F87BF8-9D6B-4DE2-A298-EC9A61C49C71}"/>
              </a:ext>
            </a:extLst>
          </p:cNvPr>
          <p:cNvSpPr>
            <a:spLocks noGrp="1"/>
          </p:cNvSpPr>
          <p:nvPr>
            <p:ph type="sldNum" sz="quarter" idx="12"/>
          </p:nvPr>
        </p:nvSpPr>
        <p:spPr/>
        <p:txBody>
          <a:bodyPr/>
          <a:lstStyle/>
          <a:p>
            <a:fld id="{2996233F-E813-4AED-B370-009B23F15A50}" type="slidenum">
              <a:rPr lang="de-AT" smtClean="0"/>
              <a:t>‹Nr.›</a:t>
            </a:fld>
            <a:endParaRPr lang="de-AT"/>
          </a:p>
        </p:txBody>
      </p:sp>
    </p:spTree>
    <p:extLst>
      <p:ext uri="{BB962C8B-B14F-4D97-AF65-F5344CB8AC3E}">
        <p14:creationId xmlns:p14="http://schemas.microsoft.com/office/powerpoint/2010/main" val="6448067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F27EB88-EC12-42B2-8721-5465B33A90F6}"/>
              </a:ext>
            </a:extLst>
          </p:cNvPr>
          <p:cNvSpPr>
            <a:spLocks noGrp="1"/>
          </p:cNvSpPr>
          <p:nvPr>
            <p:ph type="title"/>
          </p:nvPr>
        </p:nvSpPr>
        <p:spPr/>
        <p:txBody>
          <a:bodyPr/>
          <a:lstStyle/>
          <a:p>
            <a:r>
              <a:rPr lang="de-DE"/>
              <a:t>Mastertitelformat bearbeiten</a:t>
            </a:r>
            <a:endParaRPr lang="de-AT"/>
          </a:p>
        </p:txBody>
      </p:sp>
      <p:sp>
        <p:nvSpPr>
          <p:cNvPr id="3" name="Inhaltsplatzhalter 2">
            <a:extLst>
              <a:ext uri="{FF2B5EF4-FFF2-40B4-BE49-F238E27FC236}">
                <a16:creationId xmlns:a16="http://schemas.microsoft.com/office/drawing/2014/main" id="{8CBC1230-6E90-43EF-A03F-0A69E9C9C659}"/>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Datumsplatzhalter 3">
            <a:extLst>
              <a:ext uri="{FF2B5EF4-FFF2-40B4-BE49-F238E27FC236}">
                <a16:creationId xmlns:a16="http://schemas.microsoft.com/office/drawing/2014/main" id="{181843D4-F7FD-486D-8209-4B4515081FEB}"/>
              </a:ext>
            </a:extLst>
          </p:cNvPr>
          <p:cNvSpPr>
            <a:spLocks noGrp="1"/>
          </p:cNvSpPr>
          <p:nvPr>
            <p:ph type="dt" sz="half" idx="10"/>
          </p:nvPr>
        </p:nvSpPr>
        <p:spPr/>
        <p:txBody>
          <a:bodyPr/>
          <a:lstStyle/>
          <a:p>
            <a:fld id="{182A840E-1947-4126-B172-0DA122639E56}" type="datetime1">
              <a:rPr lang="de-AT" smtClean="0"/>
              <a:t>05.06.2026</a:t>
            </a:fld>
            <a:endParaRPr lang="de-AT"/>
          </a:p>
        </p:txBody>
      </p:sp>
      <p:sp>
        <p:nvSpPr>
          <p:cNvPr id="5" name="Fußzeilenplatzhalter 4">
            <a:extLst>
              <a:ext uri="{FF2B5EF4-FFF2-40B4-BE49-F238E27FC236}">
                <a16:creationId xmlns:a16="http://schemas.microsoft.com/office/drawing/2014/main" id="{A521A79C-A5A0-4B65-BDD6-58F59A5FBC03}"/>
              </a:ext>
            </a:extLst>
          </p:cNvPr>
          <p:cNvSpPr>
            <a:spLocks noGrp="1"/>
          </p:cNvSpPr>
          <p:nvPr>
            <p:ph type="ftr" sz="quarter" idx="11"/>
          </p:nvPr>
        </p:nvSpPr>
        <p:spPr/>
        <p:txBody>
          <a:bodyPr/>
          <a:lstStyle/>
          <a:p>
            <a:endParaRPr lang="de-AT"/>
          </a:p>
        </p:txBody>
      </p:sp>
      <p:sp>
        <p:nvSpPr>
          <p:cNvPr id="6" name="Foliennummernplatzhalter 5">
            <a:extLst>
              <a:ext uri="{FF2B5EF4-FFF2-40B4-BE49-F238E27FC236}">
                <a16:creationId xmlns:a16="http://schemas.microsoft.com/office/drawing/2014/main" id="{20B7ED77-74BF-49C7-8367-C1CAC890D90D}"/>
              </a:ext>
            </a:extLst>
          </p:cNvPr>
          <p:cNvSpPr>
            <a:spLocks noGrp="1"/>
          </p:cNvSpPr>
          <p:nvPr>
            <p:ph type="sldNum" sz="quarter" idx="12"/>
          </p:nvPr>
        </p:nvSpPr>
        <p:spPr/>
        <p:txBody>
          <a:bodyPr/>
          <a:lstStyle/>
          <a:p>
            <a:fld id="{2996233F-E813-4AED-B370-009B23F15A50}" type="slidenum">
              <a:rPr lang="de-AT" smtClean="0"/>
              <a:t>‹Nr.›</a:t>
            </a:fld>
            <a:endParaRPr lang="de-AT"/>
          </a:p>
        </p:txBody>
      </p:sp>
    </p:spTree>
    <p:extLst>
      <p:ext uri="{BB962C8B-B14F-4D97-AF65-F5344CB8AC3E}">
        <p14:creationId xmlns:p14="http://schemas.microsoft.com/office/powerpoint/2010/main" val="17086500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DEC2B50-F687-42BD-BC9B-558C2DF9A923}"/>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endParaRPr lang="de-AT"/>
          </a:p>
        </p:txBody>
      </p:sp>
      <p:sp>
        <p:nvSpPr>
          <p:cNvPr id="3" name="Textplatzhalter 2">
            <a:extLst>
              <a:ext uri="{FF2B5EF4-FFF2-40B4-BE49-F238E27FC236}">
                <a16:creationId xmlns:a16="http://schemas.microsoft.com/office/drawing/2014/main" id="{AFF896C4-F30F-460B-97C7-01D245BCDFB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B66BEC81-5710-4D01-BC6D-E759AC30A070}"/>
              </a:ext>
            </a:extLst>
          </p:cNvPr>
          <p:cNvSpPr>
            <a:spLocks noGrp="1"/>
          </p:cNvSpPr>
          <p:nvPr>
            <p:ph type="dt" sz="half" idx="10"/>
          </p:nvPr>
        </p:nvSpPr>
        <p:spPr/>
        <p:txBody>
          <a:bodyPr/>
          <a:lstStyle/>
          <a:p>
            <a:fld id="{72C640D3-2A1B-48B1-9707-0CBDE16396A9}" type="datetime1">
              <a:rPr lang="de-AT" smtClean="0"/>
              <a:t>05.06.2026</a:t>
            </a:fld>
            <a:endParaRPr lang="de-AT"/>
          </a:p>
        </p:txBody>
      </p:sp>
      <p:sp>
        <p:nvSpPr>
          <p:cNvPr id="5" name="Fußzeilenplatzhalter 4">
            <a:extLst>
              <a:ext uri="{FF2B5EF4-FFF2-40B4-BE49-F238E27FC236}">
                <a16:creationId xmlns:a16="http://schemas.microsoft.com/office/drawing/2014/main" id="{3AB08349-461F-4A3B-BED5-6EC46EE6481C}"/>
              </a:ext>
            </a:extLst>
          </p:cNvPr>
          <p:cNvSpPr>
            <a:spLocks noGrp="1"/>
          </p:cNvSpPr>
          <p:nvPr>
            <p:ph type="ftr" sz="quarter" idx="11"/>
          </p:nvPr>
        </p:nvSpPr>
        <p:spPr/>
        <p:txBody>
          <a:bodyPr/>
          <a:lstStyle/>
          <a:p>
            <a:endParaRPr lang="de-AT"/>
          </a:p>
        </p:txBody>
      </p:sp>
      <p:sp>
        <p:nvSpPr>
          <p:cNvPr id="6" name="Foliennummernplatzhalter 5">
            <a:extLst>
              <a:ext uri="{FF2B5EF4-FFF2-40B4-BE49-F238E27FC236}">
                <a16:creationId xmlns:a16="http://schemas.microsoft.com/office/drawing/2014/main" id="{390C75FD-9557-42FC-8CE4-8A27A9EC61FC}"/>
              </a:ext>
            </a:extLst>
          </p:cNvPr>
          <p:cNvSpPr>
            <a:spLocks noGrp="1"/>
          </p:cNvSpPr>
          <p:nvPr>
            <p:ph type="sldNum" sz="quarter" idx="12"/>
          </p:nvPr>
        </p:nvSpPr>
        <p:spPr/>
        <p:txBody>
          <a:bodyPr/>
          <a:lstStyle/>
          <a:p>
            <a:fld id="{2996233F-E813-4AED-B370-009B23F15A50}" type="slidenum">
              <a:rPr lang="de-AT" smtClean="0"/>
              <a:t>‹Nr.›</a:t>
            </a:fld>
            <a:endParaRPr lang="de-AT"/>
          </a:p>
        </p:txBody>
      </p:sp>
    </p:spTree>
    <p:extLst>
      <p:ext uri="{BB962C8B-B14F-4D97-AF65-F5344CB8AC3E}">
        <p14:creationId xmlns:p14="http://schemas.microsoft.com/office/powerpoint/2010/main" val="29922173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82BCCA5-763E-465B-8F94-3A83208ED82F}"/>
              </a:ext>
            </a:extLst>
          </p:cNvPr>
          <p:cNvSpPr>
            <a:spLocks noGrp="1"/>
          </p:cNvSpPr>
          <p:nvPr>
            <p:ph type="title"/>
          </p:nvPr>
        </p:nvSpPr>
        <p:spPr/>
        <p:txBody>
          <a:bodyPr/>
          <a:lstStyle/>
          <a:p>
            <a:r>
              <a:rPr lang="de-DE"/>
              <a:t>Mastertitelformat bearbeiten</a:t>
            </a:r>
            <a:endParaRPr lang="de-AT"/>
          </a:p>
        </p:txBody>
      </p:sp>
      <p:sp>
        <p:nvSpPr>
          <p:cNvPr id="3" name="Inhaltsplatzhalter 2">
            <a:extLst>
              <a:ext uri="{FF2B5EF4-FFF2-40B4-BE49-F238E27FC236}">
                <a16:creationId xmlns:a16="http://schemas.microsoft.com/office/drawing/2014/main" id="{C521A3E0-2916-4153-8821-DC39EA8BB5B7}"/>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Inhaltsplatzhalter 3">
            <a:extLst>
              <a:ext uri="{FF2B5EF4-FFF2-40B4-BE49-F238E27FC236}">
                <a16:creationId xmlns:a16="http://schemas.microsoft.com/office/drawing/2014/main" id="{F0F57D66-CD29-4225-8501-3389D4979D2A}"/>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5" name="Datumsplatzhalter 4">
            <a:extLst>
              <a:ext uri="{FF2B5EF4-FFF2-40B4-BE49-F238E27FC236}">
                <a16:creationId xmlns:a16="http://schemas.microsoft.com/office/drawing/2014/main" id="{FD980783-E693-42C3-9BDA-40D66D74D911}"/>
              </a:ext>
            </a:extLst>
          </p:cNvPr>
          <p:cNvSpPr>
            <a:spLocks noGrp="1"/>
          </p:cNvSpPr>
          <p:nvPr>
            <p:ph type="dt" sz="half" idx="10"/>
          </p:nvPr>
        </p:nvSpPr>
        <p:spPr/>
        <p:txBody>
          <a:bodyPr/>
          <a:lstStyle/>
          <a:p>
            <a:fld id="{191253D4-6058-4AB8-818A-6FB4309A3027}" type="datetime1">
              <a:rPr lang="de-AT" smtClean="0"/>
              <a:t>05.06.2026</a:t>
            </a:fld>
            <a:endParaRPr lang="de-AT"/>
          </a:p>
        </p:txBody>
      </p:sp>
      <p:sp>
        <p:nvSpPr>
          <p:cNvPr id="6" name="Fußzeilenplatzhalter 5">
            <a:extLst>
              <a:ext uri="{FF2B5EF4-FFF2-40B4-BE49-F238E27FC236}">
                <a16:creationId xmlns:a16="http://schemas.microsoft.com/office/drawing/2014/main" id="{942C74C6-30ED-4A73-8D22-1759F330BFA8}"/>
              </a:ext>
            </a:extLst>
          </p:cNvPr>
          <p:cNvSpPr>
            <a:spLocks noGrp="1"/>
          </p:cNvSpPr>
          <p:nvPr>
            <p:ph type="ftr" sz="quarter" idx="11"/>
          </p:nvPr>
        </p:nvSpPr>
        <p:spPr/>
        <p:txBody>
          <a:bodyPr/>
          <a:lstStyle/>
          <a:p>
            <a:endParaRPr lang="de-AT"/>
          </a:p>
        </p:txBody>
      </p:sp>
      <p:sp>
        <p:nvSpPr>
          <p:cNvPr id="7" name="Foliennummernplatzhalter 6">
            <a:extLst>
              <a:ext uri="{FF2B5EF4-FFF2-40B4-BE49-F238E27FC236}">
                <a16:creationId xmlns:a16="http://schemas.microsoft.com/office/drawing/2014/main" id="{DA51F1D4-F89C-4DBF-A195-72CDA3191A31}"/>
              </a:ext>
            </a:extLst>
          </p:cNvPr>
          <p:cNvSpPr>
            <a:spLocks noGrp="1"/>
          </p:cNvSpPr>
          <p:nvPr>
            <p:ph type="sldNum" sz="quarter" idx="12"/>
          </p:nvPr>
        </p:nvSpPr>
        <p:spPr/>
        <p:txBody>
          <a:bodyPr/>
          <a:lstStyle/>
          <a:p>
            <a:fld id="{2996233F-E813-4AED-B370-009B23F15A50}" type="slidenum">
              <a:rPr lang="de-AT" smtClean="0"/>
              <a:t>‹Nr.›</a:t>
            </a:fld>
            <a:endParaRPr lang="de-AT"/>
          </a:p>
        </p:txBody>
      </p:sp>
    </p:spTree>
    <p:extLst>
      <p:ext uri="{BB962C8B-B14F-4D97-AF65-F5344CB8AC3E}">
        <p14:creationId xmlns:p14="http://schemas.microsoft.com/office/powerpoint/2010/main" val="24362509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29497B2-6E3F-4159-B1C3-94D0176BC5DA}"/>
              </a:ext>
            </a:extLst>
          </p:cNvPr>
          <p:cNvSpPr>
            <a:spLocks noGrp="1"/>
          </p:cNvSpPr>
          <p:nvPr>
            <p:ph type="title"/>
          </p:nvPr>
        </p:nvSpPr>
        <p:spPr>
          <a:xfrm>
            <a:off x="839788" y="365125"/>
            <a:ext cx="10515600" cy="1325563"/>
          </a:xfrm>
        </p:spPr>
        <p:txBody>
          <a:bodyPr/>
          <a:lstStyle/>
          <a:p>
            <a:r>
              <a:rPr lang="de-DE"/>
              <a:t>Mastertitelformat bearbeiten</a:t>
            </a:r>
            <a:endParaRPr lang="de-AT"/>
          </a:p>
        </p:txBody>
      </p:sp>
      <p:sp>
        <p:nvSpPr>
          <p:cNvPr id="3" name="Textplatzhalter 2">
            <a:extLst>
              <a:ext uri="{FF2B5EF4-FFF2-40B4-BE49-F238E27FC236}">
                <a16:creationId xmlns:a16="http://schemas.microsoft.com/office/drawing/2014/main" id="{8B09F672-5848-4313-8689-89E30C4FCFC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11DEED38-24A7-47F7-A420-2AE765ECDF23}"/>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5" name="Textplatzhalter 4">
            <a:extLst>
              <a:ext uri="{FF2B5EF4-FFF2-40B4-BE49-F238E27FC236}">
                <a16:creationId xmlns:a16="http://schemas.microsoft.com/office/drawing/2014/main" id="{9FD2DB0C-D3D6-43E1-9671-2DA7B41303A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2DFE08D4-3A3C-4FEA-B525-D9D45090AFCE}"/>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7" name="Datumsplatzhalter 6">
            <a:extLst>
              <a:ext uri="{FF2B5EF4-FFF2-40B4-BE49-F238E27FC236}">
                <a16:creationId xmlns:a16="http://schemas.microsoft.com/office/drawing/2014/main" id="{DD5086FB-C877-46E1-9623-87B5353603DF}"/>
              </a:ext>
            </a:extLst>
          </p:cNvPr>
          <p:cNvSpPr>
            <a:spLocks noGrp="1"/>
          </p:cNvSpPr>
          <p:nvPr>
            <p:ph type="dt" sz="half" idx="10"/>
          </p:nvPr>
        </p:nvSpPr>
        <p:spPr/>
        <p:txBody>
          <a:bodyPr/>
          <a:lstStyle/>
          <a:p>
            <a:fld id="{2D9F85B6-7922-4621-8054-03F518F79BF3}" type="datetime1">
              <a:rPr lang="de-AT" smtClean="0"/>
              <a:t>05.06.2026</a:t>
            </a:fld>
            <a:endParaRPr lang="de-AT"/>
          </a:p>
        </p:txBody>
      </p:sp>
      <p:sp>
        <p:nvSpPr>
          <p:cNvPr id="8" name="Fußzeilenplatzhalter 7">
            <a:extLst>
              <a:ext uri="{FF2B5EF4-FFF2-40B4-BE49-F238E27FC236}">
                <a16:creationId xmlns:a16="http://schemas.microsoft.com/office/drawing/2014/main" id="{7EFAF994-FFA8-4014-839B-677BD2C1AE62}"/>
              </a:ext>
            </a:extLst>
          </p:cNvPr>
          <p:cNvSpPr>
            <a:spLocks noGrp="1"/>
          </p:cNvSpPr>
          <p:nvPr>
            <p:ph type="ftr" sz="quarter" idx="11"/>
          </p:nvPr>
        </p:nvSpPr>
        <p:spPr/>
        <p:txBody>
          <a:bodyPr/>
          <a:lstStyle/>
          <a:p>
            <a:endParaRPr lang="de-AT"/>
          </a:p>
        </p:txBody>
      </p:sp>
      <p:sp>
        <p:nvSpPr>
          <p:cNvPr id="9" name="Foliennummernplatzhalter 8">
            <a:extLst>
              <a:ext uri="{FF2B5EF4-FFF2-40B4-BE49-F238E27FC236}">
                <a16:creationId xmlns:a16="http://schemas.microsoft.com/office/drawing/2014/main" id="{156523F6-EB9A-48A8-8EC0-BB06FB5D179B}"/>
              </a:ext>
            </a:extLst>
          </p:cNvPr>
          <p:cNvSpPr>
            <a:spLocks noGrp="1"/>
          </p:cNvSpPr>
          <p:nvPr>
            <p:ph type="sldNum" sz="quarter" idx="12"/>
          </p:nvPr>
        </p:nvSpPr>
        <p:spPr/>
        <p:txBody>
          <a:bodyPr/>
          <a:lstStyle/>
          <a:p>
            <a:fld id="{2996233F-E813-4AED-B370-009B23F15A50}" type="slidenum">
              <a:rPr lang="de-AT" smtClean="0"/>
              <a:t>‹Nr.›</a:t>
            </a:fld>
            <a:endParaRPr lang="de-AT"/>
          </a:p>
        </p:txBody>
      </p:sp>
    </p:spTree>
    <p:extLst>
      <p:ext uri="{BB962C8B-B14F-4D97-AF65-F5344CB8AC3E}">
        <p14:creationId xmlns:p14="http://schemas.microsoft.com/office/powerpoint/2010/main" val="36094034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A0F5C17-B850-468A-A602-A14782F6CBC2}"/>
              </a:ext>
            </a:extLst>
          </p:cNvPr>
          <p:cNvSpPr>
            <a:spLocks noGrp="1"/>
          </p:cNvSpPr>
          <p:nvPr>
            <p:ph type="title"/>
          </p:nvPr>
        </p:nvSpPr>
        <p:spPr/>
        <p:txBody>
          <a:bodyPr/>
          <a:lstStyle/>
          <a:p>
            <a:r>
              <a:rPr lang="de-DE"/>
              <a:t>Mastertitelformat bearbeiten</a:t>
            </a:r>
            <a:endParaRPr lang="de-AT"/>
          </a:p>
        </p:txBody>
      </p:sp>
      <p:sp>
        <p:nvSpPr>
          <p:cNvPr id="3" name="Datumsplatzhalter 2">
            <a:extLst>
              <a:ext uri="{FF2B5EF4-FFF2-40B4-BE49-F238E27FC236}">
                <a16:creationId xmlns:a16="http://schemas.microsoft.com/office/drawing/2014/main" id="{7043EB1D-ABAB-4D22-B718-C7BB0CFC9702}"/>
              </a:ext>
            </a:extLst>
          </p:cNvPr>
          <p:cNvSpPr>
            <a:spLocks noGrp="1"/>
          </p:cNvSpPr>
          <p:nvPr>
            <p:ph type="dt" sz="half" idx="10"/>
          </p:nvPr>
        </p:nvSpPr>
        <p:spPr/>
        <p:txBody>
          <a:bodyPr/>
          <a:lstStyle/>
          <a:p>
            <a:fld id="{57115C31-7845-426F-AA79-CCC44372012C}" type="datetime1">
              <a:rPr lang="de-AT" smtClean="0"/>
              <a:t>05.06.2026</a:t>
            </a:fld>
            <a:endParaRPr lang="de-AT"/>
          </a:p>
        </p:txBody>
      </p:sp>
      <p:sp>
        <p:nvSpPr>
          <p:cNvPr id="4" name="Fußzeilenplatzhalter 3">
            <a:extLst>
              <a:ext uri="{FF2B5EF4-FFF2-40B4-BE49-F238E27FC236}">
                <a16:creationId xmlns:a16="http://schemas.microsoft.com/office/drawing/2014/main" id="{7707A43B-2FB6-4715-A8C7-67AA18B13D96}"/>
              </a:ext>
            </a:extLst>
          </p:cNvPr>
          <p:cNvSpPr>
            <a:spLocks noGrp="1"/>
          </p:cNvSpPr>
          <p:nvPr>
            <p:ph type="ftr" sz="quarter" idx="11"/>
          </p:nvPr>
        </p:nvSpPr>
        <p:spPr/>
        <p:txBody>
          <a:bodyPr/>
          <a:lstStyle/>
          <a:p>
            <a:endParaRPr lang="de-AT"/>
          </a:p>
        </p:txBody>
      </p:sp>
      <p:sp>
        <p:nvSpPr>
          <p:cNvPr id="5" name="Foliennummernplatzhalter 4">
            <a:extLst>
              <a:ext uri="{FF2B5EF4-FFF2-40B4-BE49-F238E27FC236}">
                <a16:creationId xmlns:a16="http://schemas.microsoft.com/office/drawing/2014/main" id="{889C363F-308D-4609-A8F4-550C0A634FA3}"/>
              </a:ext>
            </a:extLst>
          </p:cNvPr>
          <p:cNvSpPr>
            <a:spLocks noGrp="1"/>
          </p:cNvSpPr>
          <p:nvPr>
            <p:ph type="sldNum" sz="quarter" idx="12"/>
          </p:nvPr>
        </p:nvSpPr>
        <p:spPr/>
        <p:txBody>
          <a:bodyPr/>
          <a:lstStyle/>
          <a:p>
            <a:fld id="{2996233F-E813-4AED-B370-009B23F15A50}" type="slidenum">
              <a:rPr lang="de-AT" smtClean="0"/>
              <a:t>‹Nr.›</a:t>
            </a:fld>
            <a:endParaRPr lang="de-AT"/>
          </a:p>
        </p:txBody>
      </p:sp>
    </p:spTree>
    <p:extLst>
      <p:ext uri="{BB962C8B-B14F-4D97-AF65-F5344CB8AC3E}">
        <p14:creationId xmlns:p14="http://schemas.microsoft.com/office/powerpoint/2010/main" val="23971984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CF442887-A5A2-41F2-85AE-2E896C377820}"/>
              </a:ext>
            </a:extLst>
          </p:cNvPr>
          <p:cNvSpPr>
            <a:spLocks noGrp="1"/>
          </p:cNvSpPr>
          <p:nvPr>
            <p:ph type="dt" sz="half" idx="10"/>
          </p:nvPr>
        </p:nvSpPr>
        <p:spPr/>
        <p:txBody>
          <a:bodyPr/>
          <a:lstStyle/>
          <a:p>
            <a:fld id="{C20CE3A3-3160-404D-8011-D23DAC09015F}" type="datetime1">
              <a:rPr lang="de-AT" smtClean="0"/>
              <a:t>05.06.2026</a:t>
            </a:fld>
            <a:endParaRPr lang="de-AT"/>
          </a:p>
        </p:txBody>
      </p:sp>
      <p:sp>
        <p:nvSpPr>
          <p:cNvPr id="3" name="Fußzeilenplatzhalter 2">
            <a:extLst>
              <a:ext uri="{FF2B5EF4-FFF2-40B4-BE49-F238E27FC236}">
                <a16:creationId xmlns:a16="http://schemas.microsoft.com/office/drawing/2014/main" id="{06CD93F6-F5CE-488B-838B-3D9A81B57B62}"/>
              </a:ext>
            </a:extLst>
          </p:cNvPr>
          <p:cNvSpPr>
            <a:spLocks noGrp="1"/>
          </p:cNvSpPr>
          <p:nvPr>
            <p:ph type="ftr" sz="quarter" idx="11"/>
          </p:nvPr>
        </p:nvSpPr>
        <p:spPr/>
        <p:txBody>
          <a:bodyPr/>
          <a:lstStyle/>
          <a:p>
            <a:endParaRPr lang="de-AT"/>
          </a:p>
        </p:txBody>
      </p:sp>
      <p:sp>
        <p:nvSpPr>
          <p:cNvPr id="4" name="Foliennummernplatzhalter 3">
            <a:extLst>
              <a:ext uri="{FF2B5EF4-FFF2-40B4-BE49-F238E27FC236}">
                <a16:creationId xmlns:a16="http://schemas.microsoft.com/office/drawing/2014/main" id="{7F7FF5C9-B8FC-4CE6-A2B0-F924F12D4794}"/>
              </a:ext>
            </a:extLst>
          </p:cNvPr>
          <p:cNvSpPr>
            <a:spLocks noGrp="1"/>
          </p:cNvSpPr>
          <p:nvPr>
            <p:ph type="sldNum" sz="quarter" idx="12"/>
          </p:nvPr>
        </p:nvSpPr>
        <p:spPr/>
        <p:txBody>
          <a:bodyPr/>
          <a:lstStyle/>
          <a:p>
            <a:fld id="{2996233F-E813-4AED-B370-009B23F15A50}" type="slidenum">
              <a:rPr lang="de-AT" smtClean="0"/>
              <a:t>‹Nr.›</a:t>
            </a:fld>
            <a:endParaRPr lang="de-AT"/>
          </a:p>
        </p:txBody>
      </p:sp>
    </p:spTree>
    <p:extLst>
      <p:ext uri="{BB962C8B-B14F-4D97-AF65-F5344CB8AC3E}">
        <p14:creationId xmlns:p14="http://schemas.microsoft.com/office/powerpoint/2010/main" val="24401553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638D68D-03AE-4692-BA96-EA4744E1AFBB}"/>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de-AT"/>
          </a:p>
        </p:txBody>
      </p:sp>
      <p:sp>
        <p:nvSpPr>
          <p:cNvPr id="3" name="Inhaltsplatzhalter 2">
            <a:extLst>
              <a:ext uri="{FF2B5EF4-FFF2-40B4-BE49-F238E27FC236}">
                <a16:creationId xmlns:a16="http://schemas.microsoft.com/office/drawing/2014/main" id="{DDEB1F87-54CC-4583-8006-6428DD662C6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Textplatzhalter 3">
            <a:extLst>
              <a:ext uri="{FF2B5EF4-FFF2-40B4-BE49-F238E27FC236}">
                <a16:creationId xmlns:a16="http://schemas.microsoft.com/office/drawing/2014/main" id="{7677A9D8-9701-454B-B01D-B366D5E520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5FEDC03E-5690-46C2-8AA8-6CF71F2CC8AD}"/>
              </a:ext>
            </a:extLst>
          </p:cNvPr>
          <p:cNvSpPr>
            <a:spLocks noGrp="1"/>
          </p:cNvSpPr>
          <p:nvPr>
            <p:ph type="dt" sz="half" idx="10"/>
          </p:nvPr>
        </p:nvSpPr>
        <p:spPr/>
        <p:txBody>
          <a:bodyPr/>
          <a:lstStyle/>
          <a:p>
            <a:fld id="{405E347D-BE40-41E8-8E5F-4D3EA29A130D}" type="datetime1">
              <a:rPr lang="de-AT" smtClean="0"/>
              <a:t>05.06.2026</a:t>
            </a:fld>
            <a:endParaRPr lang="de-AT"/>
          </a:p>
        </p:txBody>
      </p:sp>
      <p:sp>
        <p:nvSpPr>
          <p:cNvPr id="6" name="Fußzeilenplatzhalter 5">
            <a:extLst>
              <a:ext uri="{FF2B5EF4-FFF2-40B4-BE49-F238E27FC236}">
                <a16:creationId xmlns:a16="http://schemas.microsoft.com/office/drawing/2014/main" id="{365F2D2B-5011-450A-A06F-0C414B73165C}"/>
              </a:ext>
            </a:extLst>
          </p:cNvPr>
          <p:cNvSpPr>
            <a:spLocks noGrp="1"/>
          </p:cNvSpPr>
          <p:nvPr>
            <p:ph type="ftr" sz="quarter" idx="11"/>
          </p:nvPr>
        </p:nvSpPr>
        <p:spPr/>
        <p:txBody>
          <a:bodyPr/>
          <a:lstStyle/>
          <a:p>
            <a:endParaRPr lang="de-AT"/>
          </a:p>
        </p:txBody>
      </p:sp>
      <p:sp>
        <p:nvSpPr>
          <p:cNvPr id="7" name="Foliennummernplatzhalter 6">
            <a:extLst>
              <a:ext uri="{FF2B5EF4-FFF2-40B4-BE49-F238E27FC236}">
                <a16:creationId xmlns:a16="http://schemas.microsoft.com/office/drawing/2014/main" id="{838E3220-7B8A-4CE7-836E-0B1E67BD5DEF}"/>
              </a:ext>
            </a:extLst>
          </p:cNvPr>
          <p:cNvSpPr>
            <a:spLocks noGrp="1"/>
          </p:cNvSpPr>
          <p:nvPr>
            <p:ph type="sldNum" sz="quarter" idx="12"/>
          </p:nvPr>
        </p:nvSpPr>
        <p:spPr/>
        <p:txBody>
          <a:bodyPr/>
          <a:lstStyle/>
          <a:p>
            <a:fld id="{2996233F-E813-4AED-B370-009B23F15A50}" type="slidenum">
              <a:rPr lang="de-AT" smtClean="0"/>
              <a:t>‹Nr.›</a:t>
            </a:fld>
            <a:endParaRPr lang="de-AT"/>
          </a:p>
        </p:txBody>
      </p:sp>
    </p:spTree>
    <p:extLst>
      <p:ext uri="{BB962C8B-B14F-4D97-AF65-F5344CB8AC3E}">
        <p14:creationId xmlns:p14="http://schemas.microsoft.com/office/powerpoint/2010/main" val="20702383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1346838-E162-47A5-A672-3A5005EF2017}"/>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de-AT"/>
          </a:p>
        </p:txBody>
      </p:sp>
      <p:sp>
        <p:nvSpPr>
          <p:cNvPr id="3" name="Bildplatzhalter 2">
            <a:extLst>
              <a:ext uri="{FF2B5EF4-FFF2-40B4-BE49-F238E27FC236}">
                <a16:creationId xmlns:a16="http://schemas.microsoft.com/office/drawing/2014/main" id="{2488F745-E38B-4911-AC50-63134B92EC9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AT"/>
          </a:p>
        </p:txBody>
      </p:sp>
      <p:sp>
        <p:nvSpPr>
          <p:cNvPr id="4" name="Textplatzhalter 3">
            <a:extLst>
              <a:ext uri="{FF2B5EF4-FFF2-40B4-BE49-F238E27FC236}">
                <a16:creationId xmlns:a16="http://schemas.microsoft.com/office/drawing/2014/main" id="{AA7A8F0A-A673-4B39-B18D-CB0091C8F63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29B2CD11-ABA8-47B0-ACDF-5608BAC2AB73}"/>
              </a:ext>
            </a:extLst>
          </p:cNvPr>
          <p:cNvSpPr>
            <a:spLocks noGrp="1"/>
          </p:cNvSpPr>
          <p:nvPr>
            <p:ph type="dt" sz="half" idx="10"/>
          </p:nvPr>
        </p:nvSpPr>
        <p:spPr/>
        <p:txBody>
          <a:bodyPr/>
          <a:lstStyle/>
          <a:p>
            <a:fld id="{F6F3D030-32E8-453B-A493-DFABD3CD891D}" type="datetime1">
              <a:rPr lang="de-AT" smtClean="0"/>
              <a:t>05.06.2026</a:t>
            </a:fld>
            <a:endParaRPr lang="de-AT"/>
          </a:p>
        </p:txBody>
      </p:sp>
      <p:sp>
        <p:nvSpPr>
          <p:cNvPr id="6" name="Fußzeilenplatzhalter 5">
            <a:extLst>
              <a:ext uri="{FF2B5EF4-FFF2-40B4-BE49-F238E27FC236}">
                <a16:creationId xmlns:a16="http://schemas.microsoft.com/office/drawing/2014/main" id="{66EEF516-CF5F-429F-87E1-81B17F1EE960}"/>
              </a:ext>
            </a:extLst>
          </p:cNvPr>
          <p:cNvSpPr>
            <a:spLocks noGrp="1"/>
          </p:cNvSpPr>
          <p:nvPr>
            <p:ph type="ftr" sz="quarter" idx="11"/>
          </p:nvPr>
        </p:nvSpPr>
        <p:spPr/>
        <p:txBody>
          <a:bodyPr/>
          <a:lstStyle/>
          <a:p>
            <a:endParaRPr lang="de-AT"/>
          </a:p>
        </p:txBody>
      </p:sp>
      <p:sp>
        <p:nvSpPr>
          <p:cNvPr id="7" name="Foliennummernplatzhalter 6">
            <a:extLst>
              <a:ext uri="{FF2B5EF4-FFF2-40B4-BE49-F238E27FC236}">
                <a16:creationId xmlns:a16="http://schemas.microsoft.com/office/drawing/2014/main" id="{A9B4271E-CFD9-412D-9306-19DC7F10619B}"/>
              </a:ext>
            </a:extLst>
          </p:cNvPr>
          <p:cNvSpPr>
            <a:spLocks noGrp="1"/>
          </p:cNvSpPr>
          <p:nvPr>
            <p:ph type="sldNum" sz="quarter" idx="12"/>
          </p:nvPr>
        </p:nvSpPr>
        <p:spPr/>
        <p:txBody>
          <a:bodyPr/>
          <a:lstStyle/>
          <a:p>
            <a:fld id="{2996233F-E813-4AED-B370-009B23F15A50}" type="slidenum">
              <a:rPr lang="de-AT" smtClean="0"/>
              <a:t>‹Nr.›</a:t>
            </a:fld>
            <a:endParaRPr lang="de-AT"/>
          </a:p>
        </p:txBody>
      </p:sp>
    </p:spTree>
    <p:extLst>
      <p:ext uri="{BB962C8B-B14F-4D97-AF65-F5344CB8AC3E}">
        <p14:creationId xmlns:p14="http://schemas.microsoft.com/office/powerpoint/2010/main" val="3122706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45F41B06-3A68-452F-B394-21D13CFE2B1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endParaRPr lang="de-AT"/>
          </a:p>
        </p:txBody>
      </p:sp>
      <p:sp>
        <p:nvSpPr>
          <p:cNvPr id="3" name="Textplatzhalter 2">
            <a:extLst>
              <a:ext uri="{FF2B5EF4-FFF2-40B4-BE49-F238E27FC236}">
                <a16:creationId xmlns:a16="http://schemas.microsoft.com/office/drawing/2014/main" id="{5CEB5630-A6B3-4AA2-8343-FD8C38DB75C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Datumsplatzhalter 3">
            <a:extLst>
              <a:ext uri="{FF2B5EF4-FFF2-40B4-BE49-F238E27FC236}">
                <a16:creationId xmlns:a16="http://schemas.microsoft.com/office/drawing/2014/main" id="{EE01F1D5-3E68-4C24-9D96-3A0304695D9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B01CE6F-DE7E-48DD-A0C8-2454770887D5}" type="datetime1">
              <a:rPr lang="de-AT" smtClean="0"/>
              <a:t>05.06.2026</a:t>
            </a:fld>
            <a:endParaRPr lang="de-AT"/>
          </a:p>
        </p:txBody>
      </p:sp>
      <p:sp>
        <p:nvSpPr>
          <p:cNvPr id="5" name="Fußzeilenplatzhalter 4">
            <a:extLst>
              <a:ext uri="{FF2B5EF4-FFF2-40B4-BE49-F238E27FC236}">
                <a16:creationId xmlns:a16="http://schemas.microsoft.com/office/drawing/2014/main" id="{7CC54E14-55E4-45BA-BB40-7A3D0876D55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AT"/>
          </a:p>
        </p:txBody>
      </p:sp>
      <p:sp>
        <p:nvSpPr>
          <p:cNvPr id="6" name="Foliennummernplatzhalter 5">
            <a:extLst>
              <a:ext uri="{FF2B5EF4-FFF2-40B4-BE49-F238E27FC236}">
                <a16:creationId xmlns:a16="http://schemas.microsoft.com/office/drawing/2014/main" id="{913F2E96-4F6D-4D61-BC2C-0511B77756D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96233F-E813-4AED-B370-009B23F15A50}" type="slidenum">
              <a:rPr lang="de-AT" smtClean="0"/>
              <a:t>‹Nr.›</a:t>
            </a:fld>
            <a:endParaRPr lang="de-AT"/>
          </a:p>
        </p:txBody>
      </p:sp>
    </p:spTree>
    <p:extLst>
      <p:ext uri="{BB962C8B-B14F-4D97-AF65-F5344CB8AC3E}">
        <p14:creationId xmlns:p14="http://schemas.microsoft.com/office/powerpoint/2010/main" val="291280209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13.jpeg"/></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hyperlink" Target="https://www.pinterest.de/pin/1115485401431208899/" TargetMode="External"/><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0">
            <a:extLst>
              <a:ext uri="{FF2B5EF4-FFF2-40B4-BE49-F238E27FC236}">
                <a16:creationId xmlns:a16="http://schemas.microsoft.com/office/drawing/2014/main" id="{DB304A14-32D0-4873-B914-423ED7B8DA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 name="Titel 1">
            <a:extLst>
              <a:ext uri="{FF2B5EF4-FFF2-40B4-BE49-F238E27FC236}">
                <a16:creationId xmlns:a16="http://schemas.microsoft.com/office/drawing/2014/main" id="{AC50E85D-689C-4145-862A-D73D291A2D9A}"/>
              </a:ext>
            </a:extLst>
          </p:cNvPr>
          <p:cNvSpPr>
            <a:spLocks noGrp="1"/>
          </p:cNvSpPr>
          <p:nvPr>
            <p:ph type="title"/>
          </p:nvPr>
        </p:nvSpPr>
        <p:spPr>
          <a:xfrm>
            <a:off x="761198" y="876684"/>
            <a:ext cx="5387502" cy="1325563"/>
          </a:xfrm>
        </p:spPr>
        <p:txBody>
          <a:bodyPr vert="horz" lIns="91440" tIns="45720" rIns="91440" bIns="45720" rtlCol="0" anchor="ctr">
            <a:normAutofit/>
          </a:bodyPr>
          <a:lstStyle/>
          <a:p>
            <a:r>
              <a:rPr lang="en-US" sz="2800" b="1"/>
              <a:t>Hauskonzept</a:t>
            </a:r>
            <a:br>
              <a:rPr lang="en-US" sz="2800" b="1"/>
            </a:br>
            <a:r>
              <a:rPr lang="en-US" sz="2800" b="1"/>
              <a:t>NÖ Landeskindergarten</a:t>
            </a:r>
            <a:br>
              <a:rPr lang="en-US" sz="2800" b="1"/>
            </a:br>
            <a:r>
              <a:rPr lang="en-US" sz="2800" b="1"/>
              <a:t>Bromberg</a:t>
            </a:r>
            <a:endParaRPr lang="en-US" sz="2800" b="1" dirty="0"/>
          </a:p>
        </p:txBody>
      </p:sp>
      <p:sp>
        <p:nvSpPr>
          <p:cNvPr id="3" name="Untertitel 2">
            <a:extLst>
              <a:ext uri="{FF2B5EF4-FFF2-40B4-BE49-F238E27FC236}">
                <a16:creationId xmlns:a16="http://schemas.microsoft.com/office/drawing/2014/main" id="{5A1384BF-D3BB-47FA-8DE1-F1AF02B4574A}"/>
              </a:ext>
            </a:extLst>
          </p:cNvPr>
          <p:cNvSpPr>
            <a:spLocks noGrp="1"/>
          </p:cNvSpPr>
          <p:nvPr>
            <p:ph type="body" sz="half" idx="2"/>
          </p:nvPr>
        </p:nvSpPr>
        <p:spPr>
          <a:xfrm>
            <a:off x="838200" y="3311356"/>
            <a:ext cx="5387502" cy="2908469"/>
          </a:xfrm>
        </p:spPr>
        <p:txBody>
          <a:bodyPr vert="horz" lIns="91440" tIns="45720" rIns="91440" bIns="45720" rtlCol="0">
            <a:normAutofit/>
          </a:bodyPr>
          <a:lstStyle/>
          <a:p>
            <a:pPr>
              <a:lnSpc>
                <a:spcPct val="100000"/>
              </a:lnSpc>
              <a:spcBef>
                <a:spcPts val="0"/>
              </a:spcBef>
            </a:pPr>
            <a:r>
              <a:rPr lang="en-US" sz="2800" b="1"/>
              <a:t>Hilf mir es selbst zu tun,</a:t>
            </a:r>
          </a:p>
          <a:p>
            <a:pPr>
              <a:lnSpc>
                <a:spcPct val="100000"/>
              </a:lnSpc>
              <a:spcBef>
                <a:spcPts val="0"/>
              </a:spcBef>
            </a:pPr>
            <a:r>
              <a:rPr lang="en-US" sz="2800" b="1"/>
              <a:t>dann hilfst du mir ich selbst zu werden!</a:t>
            </a:r>
          </a:p>
          <a:p>
            <a:r>
              <a:rPr lang="en-US" sz="2400" b="1"/>
              <a:t>                               </a:t>
            </a:r>
            <a:r>
              <a:rPr lang="en-US" sz="1800" b="1"/>
              <a:t>Maria Montessori</a:t>
            </a:r>
            <a:endParaRPr lang="en-US" sz="1800" b="1" dirty="0"/>
          </a:p>
        </p:txBody>
      </p:sp>
      <p:pic>
        <p:nvPicPr>
          <p:cNvPr id="6" name="Bildplatzhalter 5">
            <a:extLst>
              <a:ext uri="{FF2B5EF4-FFF2-40B4-BE49-F238E27FC236}">
                <a16:creationId xmlns:a16="http://schemas.microsoft.com/office/drawing/2014/main" id="{B5CFE2A5-9A71-4922-8DBC-B80FF1A0F4A5}"/>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r="24891"/>
          <a:stretch>
            <a:fillRect/>
          </a:stretch>
        </p:blipFill>
        <p:spPr>
          <a:xfrm>
            <a:off x="6201950" y="876684"/>
            <a:ext cx="5990050" cy="5981316"/>
          </a:xfrm>
          <a:custGeom>
            <a:avLst/>
            <a:gdLst/>
            <a:ahLst/>
            <a:cxnLst/>
            <a:rect l="l" t="t" r="r" b="b"/>
            <a:pathLst>
              <a:path w="5570706" h="5562584">
                <a:moveTo>
                  <a:pt x="3374687" y="0"/>
                </a:moveTo>
                <a:cubicBezTo>
                  <a:pt x="4190094" y="0"/>
                  <a:pt x="4937956" y="289196"/>
                  <a:pt x="5521301" y="770615"/>
                </a:cubicBezTo>
                <a:lnTo>
                  <a:pt x="5570706" y="815517"/>
                </a:lnTo>
                <a:lnTo>
                  <a:pt x="5570706" y="5562584"/>
                </a:lnTo>
                <a:lnTo>
                  <a:pt x="808135" y="5562584"/>
                </a:lnTo>
                <a:lnTo>
                  <a:pt x="770615" y="5521302"/>
                </a:lnTo>
                <a:cubicBezTo>
                  <a:pt x="289196" y="4937957"/>
                  <a:pt x="0" y="4190095"/>
                  <a:pt x="0" y="3374687"/>
                </a:cubicBezTo>
                <a:cubicBezTo>
                  <a:pt x="0" y="1510899"/>
                  <a:pt x="1510899" y="0"/>
                  <a:pt x="3374687" y="0"/>
                </a:cubicBezTo>
                <a:close/>
              </a:path>
            </a:pathLst>
          </a:custGeom>
        </p:spPr>
      </p:pic>
      <p:sp>
        <p:nvSpPr>
          <p:cNvPr id="17" name="!!Oval">
            <a:extLst>
              <a:ext uri="{FF2B5EF4-FFF2-40B4-BE49-F238E27FC236}">
                <a16:creationId xmlns:a16="http://schemas.microsoft.com/office/drawing/2014/main" id="{1D460C86-854F-4FB3-ABC2-E823D8FEB9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43451" y="1656147"/>
            <a:ext cx="546100" cy="5461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5" name="!!Arc">
            <a:extLst>
              <a:ext uri="{FF2B5EF4-FFF2-40B4-BE49-F238E27FC236}">
                <a16:creationId xmlns:a16="http://schemas.microsoft.com/office/drawing/2014/main" id="{BB48116A-278A-4CC5-89D3-9DE8E8FF12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34739" y="587516"/>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 name="Fußzeilenplatzhalter 3">
            <a:extLst>
              <a:ext uri="{FF2B5EF4-FFF2-40B4-BE49-F238E27FC236}">
                <a16:creationId xmlns:a16="http://schemas.microsoft.com/office/drawing/2014/main" id="{CF405D3E-CE15-42D0-A45E-675D1AFE0FF0}"/>
              </a:ext>
            </a:extLst>
          </p:cNvPr>
          <p:cNvSpPr>
            <a:spLocks noGrp="1"/>
          </p:cNvSpPr>
          <p:nvPr>
            <p:ph type="ftr" sz="quarter" idx="11"/>
          </p:nvPr>
        </p:nvSpPr>
        <p:spPr>
          <a:xfrm>
            <a:off x="3213253" y="6356350"/>
            <a:ext cx="3012449" cy="365125"/>
          </a:xfrm>
        </p:spPr>
        <p:txBody>
          <a:bodyPr vert="horz" lIns="91440" tIns="45720" rIns="91440" bIns="45720" rtlCol="0" anchor="ctr">
            <a:normAutofit/>
          </a:bodyPr>
          <a:lstStyle/>
          <a:p>
            <a:pPr algn="r">
              <a:spcAft>
                <a:spcPts val="600"/>
              </a:spcAft>
              <a:defRPr/>
            </a:pPr>
            <a:r>
              <a:rPr lang="en-US" kern="1200">
                <a:solidFill>
                  <a:prstClr val="black">
                    <a:tint val="75000"/>
                  </a:prstClr>
                </a:solidFill>
                <a:latin typeface="Calibri" panose="020F0502020204030204"/>
                <a:ea typeface="+mn-ea"/>
                <a:cs typeface="+mn-cs"/>
              </a:rPr>
              <a:t>Landeskindergarten Bromberg 1</a:t>
            </a:r>
          </a:p>
        </p:txBody>
      </p:sp>
    </p:spTree>
    <p:extLst>
      <p:ext uri="{BB962C8B-B14F-4D97-AF65-F5344CB8AC3E}">
        <p14:creationId xmlns:p14="http://schemas.microsoft.com/office/powerpoint/2010/main" val="24254508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3">
            <a:extLst>
              <a:ext uri="{FF2B5EF4-FFF2-40B4-BE49-F238E27FC236}">
                <a16:creationId xmlns:a16="http://schemas.microsoft.com/office/drawing/2014/main" id="{D2B783EE-0239-4717-BBEA-8C9EAC61C8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el 7">
            <a:extLst>
              <a:ext uri="{FF2B5EF4-FFF2-40B4-BE49-F238E27FC236}">
                <a16:creationId xmlns:a16="http://schemas.microsoft.com/office/drawing/2014/main" id="{97C59970-2210-EA1C-8311-9B96D067E04A}"/>
              </a:ext>
            </a:extLst>
          </p:cNvPr>
          <p:cNvSpPr>
            <a:spLocks noGrp="1"/>
          </p:cNvSpPr>
          <p:nvPr>
            <p:ph type="title"/>
          </p:nvPr>
        </p:nvSpPr>
        <p:spPr>
          <a:xfrm>
            <a:off x="838201" y="345810"/>
            <a:ext cx="5120561" cy="1325563"/>
          </a:xfrm>
        </p:spPr>
        <p:txBody>
          <a:bodyPr>
            <a:normAutofit/>
          </a:bodyPr>
          <a:lstStyle/>
          <a:p>
            <a:r>
              <a:rPr lang="de-DE" b="1">
                <a:latin typeface="+mn-lt"/>
              </a:rPr>
              <a:t>             FESTE</a:t>
            </a:r>
            <a:endParaRPr lang="de-AT" b="1" dirty="0">
              <a:latin typeface="+mn-lt"/>
            </a:endParaRPr>
          </a:p>
        </p:txBody>
      </p:sp>
      <p:sp>
        <p:nvSpPr>
          <p:cNvPr id="3" name="Inhaltsplatzhalter 2">
            <a:extLst>
              <a:ext uri="{FF2B5EF4-FFF2-40B4-BE49-F238E27FC236}">
                <a16:creationId xmlns:a16="http://schemas.microsoft.com/office/drawing/2014/main" id="{74CE08C9-F544-4F8A-872C-15577BF428FC}"/>
              </a:ext>
            </a:extLst>
          </p:cNvPr>
          <p:cNvSpPr>
            <a:spLocks noGrp="1"/>
          </p:cNvSpPr>
          <p:nvPr>
            <p:ph idx="1"/>
          </p:nvPr>
        </p:nvSpPr>
        <p:spPr>
          <a:xfrm>
            <a:off x="838201" y="1575881"/>
            <a:ext cx="5092194" cy="4601082"/>
          </a:xfrm>
        </p:spPr>
        <p:txBody>
          <a:bodyPr>
            <a:normAutofit/>
          </a:bodyPr>
          <a:lstStyle/>
          <a:p>
            <a:r>
              <a:rPr lang="de-DE" sz="1600"/>
              <a:t>Feste sind Höhepunkte und Orientierungshilfen im Jahreskreis. </a:t>
            </a:r>
          </a:p>
          <a:p>
            <a:r>
              <a:rPr lang="de-DE" sz="1600"/>
              <a:t>Durch das gemeinsame Planen und Vorbereiten wird das                                                        Zusammengehörigkeitsgefühl der Kinder gefördert.</a:t>
            </a:r>
            <a:endParaRPr lang="de-AT" sz="1600"/>
          </a:p>
          <a:p>
            <a:r>
              <a:rPr lang="de-DE" sz="1600"/>
              <a:t>E</a:t>
            </a:r>
            <a:r>
              <a:rPr lang="de-AT" sz="1600"/>
              <a:t>in ganz wichtiges Fest für jedes Kind ist der </a:t>
            </a:r>
          </a:p>
          <a:p>
            <a:pPr marL="0" indent="0">
              <a:buNone/>
            </a:pPr>
            <a:endParaRPr lang="de-DE" sz="1300"/>
          </a:p>
          <a:p>
            <a:pPr marL="0" indent="0">
              <a:buNone/>
            </a:pPr>
            <a:r>
              <a:rPr lang="de-DE" sz="1600"/>
              <a:t> </a:t>
            </a:r>
            <a:r>
              <a:rPr lang="de-AT" sz="1600"/>
              <a:t>                                      </a:t>
            </a:r>
            <a:r>
              <a:rPr lang="de-AT" sz="1600" b="1"/>
              <a:t>GEBURTSTAG</a:t>
            </a:r>
          </a:p>
          <a:p>
            <a:r>
              <a:rPr lang="de-DE" sz="1600"/>
              <a:t>d</a:t>
            </a:r>
            <a:r>
              <a:rPr lang="de-AT" sz="1600"/>
              <a:t>en wir auch besonders feiern.</a:t>
            </a:r>
          </a:p>
          <a:p>
            <a:r>
              <a:rPr lang="de-DE" sz="1600"/>
              <a:t>A</a:t>
            </a:r>
            <a:r>
              <a:rPr lang="de-AT" sz="1600"/>
              <a:t>m Geburtstag gibt es eine kleine Feier in der Gruppe.</a:t>
            </a:r>
          </a:p>
          <a:p>
            <a:r>
              <a:rPr lang="de-DE" sz="1600"/>
              <a:t>Z</a:t>
            </a:r>
            <a:r>
              <a:rPr lang="de-AT" sz="1600"/>
              <a:t>u einem Geburtstagsfest gehört ein Kuchen. Darum bitten wir, an diesem Tag einen Kuchen mitzubringen.</a:t>
            </a:r>
          </a:p>
          <a:p>
            <a:r>
              <a:rPr lang="de-DE" sz="1600"/>
              <a:t>A</a:t>
            </a:r>
            <a:r>
              <a:rPr lang="de-AT" sz="1600"/>
              <a:t>ußerdem gibt es eine Jahreszeitenfeier (Frühlingskinder, Sommerkinder, …),                                                                              bei der es im Kindergarten für alle Kinder, die in diesem Zeitraum geboren sind, eine gemeinsame Feier im Multiraum gibt.</a:t>
            </a:r>
            <a:endParaRPr lang="de-DE" sz="1600" dirty="0"/>
          </a:p>
        </p:txBody>
      </p:sp>
      <p:sp>
        <p:nvSpPr>
          <p:cNvPr id="30" name="Oval 25">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20569" y="1364732"/>
            <a:ext cx="947488" cy="92178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0" name="Grafik 9">
            <a:extLst>
              <a:ext uri="{FF2B5EF4-FFF2-40B4-BE49-F238E27FC236}">
                <a16:creationId xmlns:a16="http://schemas.microsoft.com/office/drawing/2014/main" id="{40685CF0-F055-EB51-63AC-A722F44D3B42}"/>
              </a:ext>
            </a:extLst>
          </p:cNvPr>
          <p:cNvPicPr>
            <a:picLocks noChangeAspect="1"/>
          </p:cNvPicPr>
          <p:nvPr/>
        </p:nvPicPr>
        <p:blipFill>
          <a:blip r:embed="rId2">
            <a:extLst>
              <a:ext uri="{28A0092B-C50C-407E-A947-70E740481C1C}">
                <a14:useLocalDpi xmlns:a14="http://schemas.microsoft.com/office/drawing/2010/main" val="0"/>
              </a:ext>
            </a:extLst>
          </a:blip>
          <a:srcRect r="22089" b="3"/>
          <a:stretch>
            <a:fillRect/>
          </a:stretch>
        </p:blipFill>
        <p:spPr>
          <a:xfrm>
            <a:off x="7901259" y="2727729"/>
            <a:ext cx="4290741" cy="4130271"/>
          </a:xfrm>
          <a:custGeom>
            <a:avLst/>
            <a:gdLst/>
            <a:ahLst/>
            <a:cxnLst/>
            <a:rect l="l" t="t" r="r" b="b"/>
            <a:pathLst>
              <a:path w="4290741" h="4130271">
                <a:moveTo>
                  <a:pt x="2503809" y="0"/>
                </a:moveTo>
                <a:cubicBezTo>
                  <a:pt x="3157405" y="0"/>
                  <a:pt x="3752509" y="250434"/>
                  <a:pt x="4198398" y="660580"/>
                </a:cubicBezTo>
                <a:lnTo>
                  <a:pt x="4290741" y="751286"/>
                </a:lnTo>
                <a:lnTo>
                  <a:pt x="4290741" y="4130271"/>
                </a:lnTo>
                <a:lnTo>
                  <a:pt x="604508" y="4130271"/>
                </a:lnTo>
                <a:lnTo>
                  <a:pt x="461940" y="3953232"/>
                </a:lnTo>
                <a:cubicBezTo>
                  <a:pt x="171051" y="3544183"/>
                  <a:pt x="0" y="3043971"/>
                  <a:pt x="0" y="2503809"/>
                </a:cubicBezTo>
                <a:cubicBezTo>
                  <a:pt x="0" y="1120992"/>
                  <a:pt x="1120992" y="0"/>
                  <a:pt x="2503809" y="0"/>
                </a:cubicBezTo>
                <a:close/>
              </a:path>
            </a:pathLst>
          </a:custGeom>
        </p:spPr>
      </p:pic>
      <p:sp>
        <p:nvSpPr>
          <p:cNvPr id="28" name="Arc 27">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4759070" flipV="1">
            <a:off x="6034138" y="-673140"/>
            <a:ext cx="4021193" cy="4021193"/>
          </a:xfrm>
          <a:prstGeom prst="arc">
            <a:avLst>
              <a:gd name="adj1" fmla="val 16200000"/>
              <a:gd name="adj2" fmla="val 20093138"/>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 name="Fußzeilenplatzhalter 3">
            <a:extLst>
              <a:ext uri="{FF2B5EF4-FFF2-40B4-BE49-F238E27FC236}">
                <a16:creationId xmlns:a16="http://schemas.microsoft.com/office/drawing/2014/main" id="{B450CB99-E895-4DCA-9DE0-1BCAE462D2C9}"/>
              </a:ext>
            </a:extLst>
          </p:cNvPr>
          <p:cNvSpPr>
            <a:spLocks noGrp="1"/>
          </p:cNvSpPr>
          <p:nvPr>
            <p:ph type="ftr" sz="quarter" idx="11"/>
          </p:nvPr>
        </p:nvSpPr>
        <p:spPr>
          <a:xfrm>
            <a:off x="4038600" y="6356350"/>
            <a:ext cx="4114800" cy="365125"/>
          </a:xfrm>
        </p:spPr>
        <p:txBody>
          <a:bodyPr>
            <a:normAutofit/>
          </a:bodyPr>
          <a:lstStyle/>
          <a:p>
            <a:pPr>
              <a:spcAft>
                <a:spcPts val="600"/>
              </a:spcAft>
            </a:pPr>
            <a:r>
              <a:rPr lang="de-DE"/>
              <a:t>Landeskindergarten Bromberg 10</a:t>
            </a:r>
            <a:endParaRPr lang="de-AT"/>
          </a:p>
          <a:p>
            <a:pPr>
              <a:spcAft>
                <a:spcPts val="600"/>
              </a:spcAft>
            </a:pPr>
            <a:endParaRPr lang="de-AT"/>
          </a:p>
        </p:txBody>
      </p:sp>
      <p:pic>
        <p:nvPicPr>
          <p:cNvPr id="23" name="Grafik 22">
            <a:extLst>
              <a:ext uri="{FF2B5EF4-FFF2-40B4-BE49-F238E27FC236}">
                <a16:creationId xmlns:a16="http://schemas.microsoft.com/office/drawing/2014/main" id="{365C00C7-6369-4786-1C8B-D16D381D29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6712086" y="51718"/>
            <a:ext cx="3064216" cy="3239308"/>
          </a:xfrm>
          <a:prstGeom prst="ellipse">
            <a:avLst/>
          </a:prstGeom>
          <a:ln>
            <a:noFill/>
          </a:ln>
          <a:effectLst>
            <a:softEdge rad="112500"/>
          </a:effectLst>
        </p:spPr>
      </p:pic>
    </p:spTree>
    <p:extLst>
      <p:ext uri="{BB962C8B-B14F-4D97-AF65-F5344CB8AC3E}">
        <p14:creationId xmlns:p14="http://schemas.microsoft.com/office/powerpoint/2010/main" val="27849347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D2B783EE-0239-4717-BBEA-8C9EAC61C8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384DFF57-49F7-40B5-9F13-2F297E225D2C}"/>
              </a:ext>
            </a:extLst>
          </p:cNvPr>
          <p:cNvSpPr>
            <a:spLocks noGrp="1"/>
          </p:cNvSpPr>
          <p:nvPr>
            <p:ph type="title"/>
          </p:nvPr>
        </p:nvSpPr>
        <p:spPr>
          <a:xfrm>
            <a:off x="838201" y="345810"/>
            <a:ext cx="5120561" cy="1325563"/>
          </a:xfrm>
        </p:spPr>
        <p:txBody>
          <a:bodyPr>
            <a:normAutofit/>
          </a:bodyPr>
          <a:lstStyle/>
          <a:p>
            <a:r>
              <a:rPr lang="de-DE" sz="2100" b="1">
                <a:latin typeface="+mn-lt"/>
              </a:rPr>
              <a:t>           </a:t>
            </a:r>
            <a:br>
              <a:rPr lang="de-DE" sz="2100" b="1">
                <a:latin typeface="+mn-lt"/>
              </a:rPr>
            </a:br>
            <a:r>
              <a:rPr lang="de-DE" sz="2100" b="1">
                <a:latin typeface="+mn-lt"/>
              </a:rPr>
              <a:t>OFFENES HAUS – </a:t>
            </a:r>
            <a:br>
              <a:rPr lang="de-DE" sz="2100" b="1">
                <a:latin typeface="+mn-lt"/>
              </a:rPr>
            </a:br>
            <a:r>
              <a:rPr lang="de-DE" sz="2100" b="1">
                <a:latin typeface="+mn-lt"/>
              </a:rPr>
              <a:t>GEMEINSAME SPIELBEREICHE: </a:t>
            </a:r>
            <a:br>
              <a:rPr lang="de-DE" sz="2100" b="1">
                <a:latin typeface="+mn-lt"/>
              </a:rPr>
            </a:br>
            <a:r>
              <a:rPr lang="de-DE" sz="2100" b="1">
                <a:latin typeface="+mn-lt"/>
              </a:rPr>
              <a:t>Vorraum und Multifunktionsraum</a:t>
            </a:r>
            <a:endParaRPr lang="de-AT" sz="2100" b="1">
              <a:latin typeface="+mn-lt"/>
            </a:endParaRPr>
          </a:p>
        </p:txBody>
      </p:sp>
      <p:sp>
        <p:nvSpPr>
          <p:cNvPr id="3" name="Inhaltsplatzhalter 2">
            <a:extLst>
              <a:ext uri="{FF2B5EF4-FFF2-40B4-BE49-F238E27FC236}">
                <a16:creationId xmlns:a16="http://schemas.microsoft.com/office/drawing/2014/main" id="{39C70FAF-AF25-47FA-A70C-800C58D8B64C}"/>
              </a:ext>
            </a:extLst>
          </p:cNvPr>
          <p:cNvSpPr>
            <a:spLocks noGrp="1"/>
          </p:cNvSpPr>
          <p:nvPr>
            <p:ph idx="1"/>
          </p:nvPr>
        </p:nvSpPr>
        <p:spPr>
          <a:xfrm>
            <a:off x="838201" y="1825625"/>
            <a:ext cx="5092194" cy="4351338"/>
          </a:xfrm>
        </p:spPr>
        <p:txBody>
          <a:bodyPr>
            <a:normAutofit/>
          </a:bodyPr>
          <a:lstStyle/>
          <a:p>
            <a:r>
              <a:rPr lang="de-DE" sz="1800"/>
              <a:t>In der Zeit von 8:30 bis 10:30 Uhr haben die Kinder die Möglichkeit, zwischen den Gruppen zu wechseln und Spielangebote im Vorraum (</a:t>
            </a:r>
            <a:r>
              <a:rPr lang="de-DE" sz="1800" err="1"/>
              <a:t>Steinebad</a:t>
            </a:r>
            <a:r>
              <a:rPr lang="de-DE" sz="1800"/>
              <a:t>, Werkbank, Malwand, Baubereich,…..) und im Multiraum gemeinsam zu nützen.</a:t>
            </a:r>
          </a:p>
          <a:p>
            <a:r>
              <a:rPr lang="de-DE" sz="1800"/>
              <a:t>Die Kinder haben dadurch die Möglichkeit, mehr soziale Erfahrungen zu machen, auch Freunde in der anderen Gruppe zu finden.</a:t>
            </a:r>
          </a:p>
          <a:p>
            <a:r>
              <a:rPr lang="de-DE" sz="1800"/>
              <a:t>Die Selbst- und Eigenständigkeit wird gefördert.</a:t>
            </a:r>
          </a:p>
          <a:p>
            <a:r>
              <a:rPr lang="de-DE" sz="1800"/>
              <a:t>Das Angebot an Materialien vergrößert sich.</a:t>
            </a:r>
          </a:p>
          <a:p>
            <a:r>
              <a:rPr lang="de-DE" sz="1800"/>
              <a:t>Der Spiel- und Gestaltungsraum wird erweitert</a:t>
            </a:r>
            <a:r>
              <a:rPr lang="de-DE" sz="1800" dirty="0"/>
              <a:t>.</a:t>
            </a:r>
            <a:endParaRPr lang="de-AT" sz="1800" dirty="0"/>
          </a:p>
        </p:txBody>
      </p:sp>
      <p:sp>
        <p:nvSpPr>
          <p:cNvPr id="22" name="Oval 21">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20569" y="1364732"/>
            <a:ext cx="947488" cy="92178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4" name="Grafik 3">
            <a:extLst>
              <a:ext uri="{FF2B5EF4-FFF2-40B4-BE49-F238E27FC236}">
                <a16:creationId xmlns:a16="http://schemas.microsoft.com/office/drawing/2014/main" id="{8BF50B2E-AD4F-4AB3-BE78-7AE34CE3DFBC}"/>
              </a:ext>
            </a:extLst>
          </p:cNvPr>
          <p:cNvPicPr>
            <a:picLocks noChangeAspect="1"/>
          </p:cNvPicPr>
          <p:nvPr/>
        </p:nvPicPr>
        <p:blipFill>
          <a:blip r:embed="rId2">
            <a:extLst>
              <a:ext uri="{28A0092B-C50C-407E-A947-70E740481C1C}">
                <a14:useLocalDpi xmlns:a14="http://schemas.microsoft.com/office/drawing/2010/main" val="0"/>
              </a:ext>
            </a:extLst>
          </a:blip>
          <a:srcRect l="4380" r="17708" b="3"/>
          <a:stretch>
            <a:fillRect/>
          </a:stretch>
        </p:blipFill>
        <p:spPr>
          <a:xfrm>
            <a:off x="7901259" y="2727729"/>
            <a:ext cx="4290741" cy="4130271"/>
          </a:xfrm>
          <a:custGeom>
            <a:avLst/>
            <a:gdLst/>
            <a:ahLst/>
            <a:cxnLst/>
            <a:rect l="l" t="t" r="r" b="b"/>
            <a:pathLst>
              <a:path w="4290741" h="4130271">
                <a:moveTo>
                  <a:pt x="2503809" y="0"/>
                </a:moveTo>
                <a:cubicBezTo>
                  <a:pt x="3157405" y="0"/>
                  <a:pt x="3752509" y="250434"/>
                  <a:pt x="4198398" y="660580"/>
                </a:cubicBezTo>
                <a:lnTo>
                  <a:pt x="4290741" y="751286"/>
                </a:lnTo>
                <a:lnTo>
                  <a:pt x="4290741" y="4130271"/>
                </a:lnTo>
                <a:lnTo>
                  <a:pt x="604508" y="4130271"/>
                </a:lnTo>
                <a:lnTo>
                  <a:pt x="461940" y="3953232"/>
                </a:lnTo>
                <a:cubicBezTo>
                  <a:pt x="171051" y="3544183"/>
                  <a:pt x="0" y="3043971"/>
                  <a:pt x="0" y="2503809"/>
                </a:cubicBezTo>
                <a:cubicBezTo>
                  <a:pt x="0" y="1120992"/>
                  <a:pt x="1120992" y="0"/>
                  <a:pt x="2503809" y="0"/>
                </a:cubicBezTo>
                <a:close/>
              </a:path>
            </a:pathLst>
          </a:custGeom>
        </p:spPr>
      </p:pic>
      <p:sp>
        <p:nvSpPr>
          <p:cNvPr id="24" name="Arc 23">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4759070" flipV="1">
            <a:off x="6034138" y="-673140"/>
            <a:ext cx="4021193" cy="4021193"/>
          </a:xfrm>
          <a:prstGeom prst="arc">
            <a:avLst>
              <a:gd name="adj1" fmla="val 16200000"/>
              <a:gd name="adj2" fmla="val 20093138"/>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5" name="Grafik 4">
            <a:extLst>
              <a:ext uri="{FF2B5EF4-FFF2-40B4-BE49-F238E27FC236}">
                <a16:creationId xmlns:a16="http://schemas.microsoft.com/office/drawing/2014/main" id="{C869A13F-D4A2-49CA-AD68-83C37E90BD69}"/>
              </a:ext>
            </a:extLst>
          </p:cNvPr>
          <p:cNvPicPr>
            <a:picLocks noChangeAspect="1"/>
          </p:cNvPicPr>
          <p:nvPr/>
        </p:nvPicPr>
        <p:blipFill>
          <a:blip r:embed="rId3">
            <a:extLst>
              <a:ext uri="{28A0092B-C50C-407E-A947-70E740481C1C}">
                <a14:useLocalDpi xmlns:a14="http://schemas.microsoft.com/office/drawing/2010/main" val="0"/>
              </a:ext>
            </a:extLst>
          </a:blip>
          <a:srcRect l="3606" r="8639" b="-4"/>
          <a:stretch>
            <a:fillRect/>
          </a:stretch>
        </p:blipFill>
        <p:spPr>
          <a:xfrm>
            <a:off x="6261607" y="1"/>
            <a:ext cx="3519312" cy="3007909"/>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p:spPr>
      </p:pic>
      <p:sp>
        <p:nvSpPr>
          <p:cNvPr id="6" name="Fußzeilenplatzhalter 5">
            <a:extLst>
              <a:ext uri="{FF2B5EF4-FFF2-40B4-BE49-F238E27FC236}">
                <a16:creationId xmlns:a16="http://schemas.microsoft.com/office/drawing/2014/main" id="{12ED5D71-D428-4BB2-B56A-B9E6BA823797}"/>
              </a:ext>
            </a:extLst>
          </p:cNvPr>
          <p:cNvSpPr>
            <a:spLocks noGrp="1"/>
          </p:cNvSpPr>
          <p:nvPr>
            <p:ph type="ftr" sz="quarter" idx="11"/>
          </p:nvPr>
        </p:nvSpPr>
        <p:spPr>
          <a:xfrm>
            <a:off x="4038600" y="6356350"/>
            <a:ext cx="4114800" cy="365125"/>
          </a:xfrm>
        </p:spPr>
        <p:txBody>
          <a:bodyPr>
            <a:normAutofit/>
          </a:bodyPr>
          <a:lstStyle/>
          <a:p>
            <a:pPr>
              <a:spcAft>
                <a:spcPts val="600"/>
              </a:spcAft>
            </a:pPr>
            <a:r>
              <a:rPr lang="de-DE" sz="900" dirty="0"/>
              <a:t>Landeskindergarten Bromberg 11</a:t>
            </a:r>
            <a:endParaRPr lang="de-AT" sz="900" dirty="0"/>
          </a:p>
          <a:p>
            <a:pPr>
              <a:spcAft>
                <a:spcPts val="600"/>
              </a:spcAft>
            </a:pPr>
            <a:endParaRPr lang="de-AT" dirty="0"/>
          </a:p>
        </p:txBody>
      </p:sp>
    </p:spTree>
    <p:extLst>
      <p:ext uri="{BB962C8B-B14F-4D97-AF65-F5344CB8AC3E}">
        <p14:creationId xmlns:p14="http://schemas.microsoft.com/office/powerpoint/2010/main" val="5697292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77A3D1D-26FB-4AA9-ADE0-B468C34817BE}"/>
              </a:ext>
            </a:extLst>
          </p:cNvPr>
          <p:cNvSpPr>
            <a:spLocks noGrp="1"/>
          </p:cNvSpPr>
          <p:nvPr>
            <p:ph type="title"/>
          </p:nvPr>
        </p:nvSpPr>
        <p:spPr>
          <a:xfrm>
            <a:off x="673714" y="331001"/>
            <a:ext cx="10515600" cy="604139"/>
          </a:xfrm>
        </p:spPr>
        <p:txBody>
          <a:bodyPr>
            <a:normAutofit/>
          </a:bodyPr>
          <a:lstStyle/>
          <a:p>
            <a:r>
              <a:rPr lang="de-DE" sz="2000" b="1" dirty="0">
                <a:solidFill>
                  <a:schemeClr val="accent4"/>
                </a:solidFill>
              </a:rPr>
              <a:t>                                                          </a:t>
            </a:r>
            <a:r>
              <a:rPr lang="de-DE" sz="2800" b="1" dirty="0">
                <a:latin typeface="+mn-lt"/>
              </a:rPr>
              <a:t>BEWEGUNGSERZIEHUNG</a:t>
            </a:r>
            <a:endParaRPr lang="de-AT" sz="2800" b="1" dirty="0">
              <a:latin typeface="+mn-lt"/>
            </a:endParaRPr>
          </a:p>
        </p:txBody>
      </p:sp>
      <p:pic>
        <p:nvPicPr>
          <p:cNvPr id="4" name="Grafik 3">
            <a:extLst>
              <a:ext uri="{FF2B5EF4-FFF2-40B4-BE49-F238E27FC236}">
                <a16:creationId xmlns:a16="http://schemas.microsoft.com/office/drawing/2014/main" id="{B479603C-46A2-4F4E-A68F-8A412806CBC8}"/>
              </a:ext>
            </a:extLst>
          </p:cNvPr>
          <p:cNvPicPr>
            <a:picLocks noChangeAspect="1"/>
          </p:cNvPicPr>
          <p:nvPr/>
        </p:nvPicPr>
        <p:blipFill>
          <a:blip r:embed="rId2"/>
          <a:stretch>
            <a:fillRect/>
          </a:stretch>
        </p:blipFill>
        <p:spPr>
          <a:xfrm>
            <a:off x="1639438" y="3407662"/>
            <a:ext cx="8913124" cy="42676"/>
          </a:xfrm>
          <a:prstGeom prst="rect">
            <a:avLst/>
          </a:prstGeom>
        </p:spPr>
      </p:pic>
      <p:pic>
        <p:nvPicPr>
          <p:cNvPr id="5" name="Grafik 4">
            <a:extLst>
              <a:ext uri="{FF2B5EF4-FFF2-40B4-BE49-F238E27FC236}">
                <a16:creationId xmlns:a16="http://schemas.microsoft.com/office/drawing/2014/main" id="{38DD4403-C014-4CD4-96E3-1E2CFEEA77FE}"/>
              </a:ext>
            </a:extLst>
          </p:cNvPr>
          <p:cNvPicPr>
            <a:picLocks noChangeAspect="1"/>
          </p:cNvPicPr>
          <p:nvPr/>
        </p:nvPicPr>
        <p:blipFill>
          <a:blip r:embed="rId2"/>
          <a:stretch>
            <a:fillRect/>
          </a:stretch>
        </p:blipFill>
        <p:spPr>
          <a:xfrm>
            <a:off x="1791838" y="3560062"/>
            <a:ext cx="8913124" cy="42676"/>
          </a:xfrm>
          <a:prstGeom prst="rect">
            <a:avLst/>
          </a:prstGeom>
        </p:spPr>
      </p:pic>
      <p:pic>
        <p:nvPicPr>
          <p:cNvPr id="6" name="Grafik 5">
            <a:extLst>
              <a:ext uri="{FF2B5EF4-FFF2-40B4-BE49-F238E27FC236}">
                <a16:creationId xmlns:a16="http://schemas.microsoft.com/office/drawing/2014/main" id="{58137F95-44A4-4029-B0C9-0D3A918425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7487" y="3966993"/>
            <a:ext cx="3295274" cy="2471455"/>
          </a:xfrm>
          <a:prstGeom prst="rect">
            <a:avLst/>
          </a:prstGeom>
          <a:ln>
            <a:noFill/>
          </a:ln>
          <a:effectLst>
            <a:softEdge rad="112500"/>
          </a:effectLst>
        </p:spPr>
      </p:pic>
      <p:pic>
        <p:nvPicPr>
          <p:cNvPr id="7" name="Grafik 6">
            <a:extLst>
              <a:ext uri="{FF2B5EF4-FFF2-40B4-BE49-F238E27FC236}">
                <a16:creationId xmlns:a16="http://schemas.microsoft.com/office/drawing/2014/main" id="{FBC95494-5BCC-4D7A-BA6F-557AE30EBB1F}"/>
              </a:ext>
            </a:extLst>
          </p:cNvPr>
          <p:cNvPicPr>
            <a:picLocks noChangeAspect="1"/>
          </p:cNvPicPr>
          <p:nvPr/>
        </p:nvPicPr>
        <p:blipFill>
          <a:blip r:embed="rId2"/>
          <a:stretch>
            <a:fillRect/>
          </a:stretch>
        </p:blipFill>
        <p:spPr>
          <a:xfrm>
            <a:off x="1944238" y="3712462"/>
            <a:ext cx="8913124" cy="42676"/>
          </a:xfrm>
          <a:prstGeom prst="rect">
            <a:avLst/>
          </a:prstGeom>
        </p:spPr>
      </p:pic>
      <p:sp>
        <p:nvSpPr>
          <p:cNvPr id="8" name="Textplatzhalter 3">
            <a:extLst>
              <a:ext uri="{FF2B5EF4-FFF2-40B4-BE49-F238E27FC236}">
                <a16:creationId xmlns:a16="http://schemas.microsoft.com/office/drawing/2014/main" id="{8BF36B56-0027-4D08-9318-50B11D0B65CA}"/>
              </a:ext>
            </a:extLst>
          </p:cNvPr>
          <p:cNvSpPr>
            <a:spLocks noGrp="1"/>
          </p:cNvSpPr>
          <p:nvPr/>
        </p:nvSpPr>
        <p:spPr>
          <a:xfrm>
            <a:off x="1638300" y="3406141"/>
            <a:ext cx="8915400" cy="1979675"/>
          </a:xfrm>
          <a:prstGeom prst="rect">
            <a:avLst/>
          </a:prstGeom>
        </p:spPr>
        <p:txBody>
          <a:bodyPr vert="horz" lIns="91440" tIns="45720" rIns="91440" bIns="45720" rtlCol="0">
            <a:normAutofit/>
          </a:bodyPr>
          <a:lstStyle>
            <a:lvl1pPr marL="0" indent="0" algn="l" defTabSz="457200" rtl="0" eaLnBrk="1" latinLnBrk="0" hangingPunct="1">
              <a:spcBef>
                <a:spcPts val="1000"/>
              </a:spcBef>
              <a:spcAft>
                <a:spcPts val="0"/>
              </a:spcAft>
              <a:buClr>
                <a:schemeClr val="accent1"/>
              </a:buClr>
              <a:buFont typeface="Wingdings 3" charset="2"/>
              <a:buNone/>
              <a:defRPr sz="1200" kern="1200">
                <a:solidFill>
                  <a:schemeClr val="tx1">
                    <a:lumMod val="75000"/>
                    <a:lumOff val="25000"/>
                  </a:schemeClr>
                </a:solidFill>
                <a:latin typeface="+mn-lt"/>
                <a:ea typeface="+mn-ea"/>
                <a:cs typeface="+mn-cs"/>
              </a:defRPr>
            </a:lvl1pPr>
            <a:lvl2pPr marL="457200" indent="0" algn="l" defTabSz="457200" rtl="0" eaLnBrk="1" latinLnBrk="0" hangingPunct="1">
              <a:spcBef>
                <a:spcPts val="1000"/>
              </a:spcBef>
              <a:spcAft>
                <a:spcPts val="0"/>
              </a:spcAft>
              <a:buClr>
                <a:schemeClr val="accent1"/>
              </a:buClr>
              <a:buFont typeface="Wingdings 3" charset="2"/>
              <a:buNone/>
              <a:defRPr sz="1200" kern="1200">
                <a:solidFill>
                  <a:schemeClr val="tx1">
                    <a:lumMod val="75000"/>
                    <a:lumOff val="25000"/>
                  </a:schemeClr>
                </a:solidFill>
                <a:latin typeface="+mn-lt"/>
                <a:ea typeface="+mn-ea"/>
                <a:cs typeface="+mn-cs"/>
              </a:defRPr>
            </a:lvl2pPr>
            <a:lvl3pPr marL="914400" indent="0" algn="l" defTabSz="457200" rtl="0" eaLnBrk="1" latinLnBrk="0" hangingPunct="1">
              <a:spcBef>
                <a:spcPts val="1000"/>
              </a:spcBef>
              <a:spcAft>
                <a:spcPts val="0"/>
              </a:spcAft>
              <a:buClr>
                <a:schemeClr val="accent1"/>
              </a:buClr>
              <a:buFont typeface="Wingdings 3" charset="2"/>
              <a:buNone/>
              <a:defRPr sz="1000" kern="1200">
                <a:solidFill>
                  <a:schemeClr val="tx1">
                    <a:lumMod val="75000"/>
                    <a:lumOff val="25000"/>
                  </a:schemeClr>
                </a:solidFill>
                <a:latin typeface="+mn-lt"/>
                <a:ea typeface="+mn-ea"/>
                <a:cs typeface="+mn-cs"/>
              </a:defRPr>
            </a:lvl3pPr>
            <a:lvl4pPr marL="1371600" indent="0" algn="l" defTabSz="457200" rtl="0" eaLnBrk="1" latinLnBrk="0" hangingPunct="1">
              <a:spcBef>
                <a:spcPts val="1000"/>
              </a:spcBef>
              <a:spcAft>
                <a:spcPts val="0"/>
              </a:spcAft>
              <a:buClr>
                <a:schemeClr val="accent1"/>
              </a:buClr>
              <a:buFont typeface="Wingdings 3" charset="2"/>
              <a:buNone/>
              <a:defRPr sz="900" kern="1200">
                <a:solidFill>
                  <a:schemeClr val="tx1">
                    <a:lumMod val="75000"/>
                    <a:lumOff val="25000"/>
                  </a:schemeClr>
                </a:solidFill>
                <a:latin typeface="+mn-lt"/>
                <a:ea typeface="+mn-ea"/>
                <a:cs typeface="+mn-cs"/>
              </a:defRPr>
            </a:lvl4pPr>
            <a:lvl5pPr marL="1828800" indent="0" algn="l" defTabSz="457200" rtl="0" eaLnBrk="1" latinLnBrk="0" hangingPunct="1">
              <a:spcBef>
                <a:spcPts val="1000"/>
              </a:spcBef>
              <a:spcAft>
                <a:spcPts val="0"/>
              </a:spcAft>
              <a:buClr>
                <a:schemeClr val="accent1"/>
              </a:buClr>
              <a:buFont typeface="Wingdings 3" charset="2"/>
              <a:buNone/>
              <a:defRPr sz="900" kern="1200">
                <a:solidFill>
                  <a:schemeClr val="tx1">
                    <a:lumMod val="75000"/>
                    <a:lumOff val="25000"/>
                  </a:schemeClr>
                </a:solidFill>
                <a:latin typeface="+mn-lt"/>
                <a:ea typeface="+mn-ea"/>
                <a:cs typeface="+mn-cs"/>
              </a:defRPr>
            </a:lvl5pPr>
            <a:lvl6pPr marL="2286000" indent="0" algn="l" defTabSz="457200" rtl="0" eaLnBrk="1" latinLnBrk="0" hangingPunct="1">
              <a:spcBef>
                <a:spcPts val="1000"/>
              </a:spcBef>
              <a:spcAft>
                <a:spcPts val="0"/>
              </a:spcAft>
              <a:buClr>
                <a:schemeClr val="accent1"/>
              </a:buClr>
              <a:buFont typeface="Wingdings 3" charset="2"/>
              <a:buNone/>
              <a:defRPr sz="900" kern="1200">
                <a:solidFill>
                  <a:schemeClr val="tx1">
                    <a:lumMod val="75000"/>
                    <a:lumOff val="25000"/>
                  </a:schemeClr>
                </a:solidFill>
                <a:latin typeface="+mn-lt"/>
                <a:ea typeface="+mn-ea"/>
                <a:cs typeface="+mn-cs"/>
              </a:defRPr>
            </a:lvl6pPr>
            <a:lvl7pPr marL="2743200" indent="0" algn="l" defTabSz="457200" rtl="0" eaLnBrk="1" latinLnBrk="0" hangingPunct="1">
              <a:spcBef>
                <a:spcPts val="1000"/>
              </a:spcBef>
              <a:spcAft>
                <a:spcPts val="0"/>
              </a:spcAft>
              <a:buClr>
                <a:schemeClr val="accent1"/>
              </a:buClr>
              <a:buFont typeface="Wingdings 3" charset="2"/>
              <a:buNone/>
              <a:defRPr sz="900" kern="1200">
                <a:solidFill>
                  <a:schemeClr val="tx1">
                    <a:lumMod val="75000"/>
                    <a:lumOff val="25000"/>
                  </a:schemeClr>
                </a:solidFill>
                <a:latin typeface="+mn-lt"/>
                <a:ea typeface="+mn-ea"/>
                <a:cs typeface="+mn-cs"/>
              </a:defRPr>
            </a:lvl7pPr>
            <a:lvl8pPr marL="3200400" indent="0" algn="l" defTabSz="457200" rtl="0" eaLnBrk="1" latinLnBrk="0" hangingPunct="1">
              <a:spcBef>
                <a:spcPts val="1000"/>
              </a:spcBef>
              <a:spcAft>
                <a:spcPts val="0"/>
              </a:spcAft>
              <a:buClr>
                <a:schemeClr val="accent1"/>
              </a:buClr>
              <a:buFont typeface="Wingdings 3" charset="2"/>
              <a:buNone/>
              <a:defRPr sz="900" kern="1200">
                <a:solidFill>
                  <a:schemeClr val="tx1">
                    <a:lumMod val="75000"/>
                    <a:lumOff val="25000"/>
                  </a:schemeClr>
                </a:solidFill>
                <a:latin typeface="+mn-lt"/>
                <a:ea typeface="+mn-ea"/>
                <a:cs typeface="+mn-cs"/>
              </a:defRPr>
            </a:lvl8pPr>
            <a:lvl9pPr marL="3657600" indent="0" algn="l" defTabSz="457200" rtl="0" eaLnBrk="1" latinLnBrk="0" hangingPunct="1">
              <a:spcBef>
                <a:spcPts val="1000"/>
              </a:spcBef>
              <a:spcAft>
                <a:spcPts val="0"/>
              </a:spcAft>
              <a:buClr>
                <a:schemeClr val="accent1"/>
              </a:buClr>
              <a:buFont typeface="Wingdings 3" charset="2"/>
              <a:buNone/>
              <a:defRPr sz="900" kern="1200">
                <a:solidFill>
                  <a:schemeClr val="tx1">
                    <a:lumMod val="75000"/>
                    <a:lumOff val="25000"/>
                  </a:schemeClr>
                </a:solidFill>
                <a:latin typeface="+mn-lt"/>
                <a:ea typeface="+mn-ea"/>
                <a:cs typeface="+mn-cs"/>
              </a:defRPr>
            </a:lvl9pPr>
          </a:lstStyle>
          <a:p>
            <a:endParaRPr lang="de-AT" dirty="0"/>
          </a:p>
        </p:txBody>
      </p:sp>
      <p:pic>
        <p:nvPicPr>
          <p:cNvPr id="9" name="Grafik 8">
            <a:extLst>
              <a:ext uri="{FF2B5EF4-FFF2-40B4-BE49-F238E27FC236}">
                <a16:creationId xmlns:a16="http://schemas.microsoft.com/office/drawing/2014/main" id="{D1DB2857-5A69-4013-8B2E-6B1A55F5E8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V="1">
            <a:off x="-54565929" y="4526071"/>
            <a:ext cx="902200" cy="676650"/>
          </a:xfrm>
          <a:prstGeom prst="rect">
            <a:avLst/>
          </a:prstGeom>
        </p:spPr>
      </p:pic>
      <p:pic>
        <p:nvPicPr>
          <p:cNvPr id="10" name="Grafik 9">
            <a:extLst>
              <a:ext uri="{FF2B5EF4-FFF2-40B4-BE49-F238E27FC236}">
                <a16:creationId xmlns:a16="http://schemas.microsoft.com/office/drawing/2014/main" id="{569E5E3E-1CF9-457A-A328-B97725BD2F8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67868" y="3965254"/>
            <a:ext cx="3637094" cy="2571799"/>
          </a:xfrm>
          <a:prstGeom prst="rect">
            <a:avLst/>
          </a:prstGeom>
          <a:ln>
            <a:noFill/>
          </a:ln>
          <a:effectLst>
            <a:softEdge rad="112500"/>
          </a:effectLst>
        </p:spPr>
      </p:pic>
      <p:sp>
        <p:nvSpPr>
          <p:cNvPr id="11" name="Fußzeilenplatzhalter 10">
            <a:extLst>
              <a:ext uri="{FF2B5EF4-FFF2-40B4-BE49-F238E27FC236}">
                <a16:creationId xmlns:a16="http://schemas.microsoft.com/office/drawing/2014/main" id="{8B849A61-80E4-4F6A-AC40-A9B276557530}"/>
              </a:ext>
            </a:extLst>
          </p:cNvPr>
          <p:cNvSpPr>
            <a:spLocks noGrp="1"/>
          </p:cNvSpPr>
          <p:nvPr>
            <p:ph type="ftr" sz="quarter" idx="11"/>
          </p:nvPr>
        </p:nvSpPr>
        <p:spPr>
          <a:xfrm>
            <a:off x="4769962" y="6356350"/>
            <a:ext cx="3026005" cy="365125"/>
          </a:xfrm>
        </p:spPr>
        <p:txBody>
          <a:bodyPr/>
          <a:lstStyle/>
          <a:p>
            <a:r>
              <a:rPr lang="de-DE" sz="800" dirty="0"/>
              <a:t>Landeskindergarten Bromberg 12</a:t>
            </a:r>
            <a:endParaRPr lang="de-AT" sz="800" dirty="0"/>
          </a:p>
          <a:p>
            <a:endParaRPr lang="de-AT" dirty="0"/>
          </a:p>
        </p:txBody>
      </p:sp>
      <p:sp>
        <p:nvSpPr>
          <p:cNvPr id="3" name="Inhaltsplatzhalter 2">
            <a:extLst>
              <a:ext uri="{FF2B5EF4-FFF2-40B4-BE49-F238E27FC236}">
                <a16:creationId xmlns:a16="http://schemas.microsoft.com/office/drawing/2014/main" id="{66E10576-7B8B-4108-BFA0-EA62A4FC1DCD}"/>
              </a:ext>
            </a:extLst>
          </p:cNvPr>
          <p:cNvSpPr>
            <a:spLocks noGrp="1"/>
          </p:cNvSpPr>
          <p:nvPr>
            <p:ph idx="1"/>
          </p:nvPr>
        </p:nvSpPr>
        <p:spPr>
          <a:xfrm>
            <a:off x="838200" y="1070042"/>
            <a:ext cx="10351114" cy="5286307"/>
          </a:xfrm>
        </p:spPr>
        <p:txBody>
          <a:bodyPr>
            <a:normAutofit/>
          </a:bodyPr>
          <a:lstStyle/>
          <a:p>
            <a:r>
              <a:rPr lang="de-DE" sz="1600" dirty="0"/>
              <a:t>Ein Großteil des Lernens findet über die Bewegung statt.</a:t>
            </a:r>
          </a:p>
          <a:p>
            <a:r>
              <a:rPr lang="de-DE" sz="1600" dirty="0"/>
              <a:t>Im Kindergarten geben wir den Kindern die Möglichkeit, ihren Bewegungsdrang auszuleben, über die Bewegung zu lernen und vielfältige Erfahrungen zu sammeln.</a:t>
            </a:r>
          </a:p>
          <a:p>
            <a:r>
              <a:rPr lang="de-DE" sz="1600" dirty="0"/>
              <a:t>Die Motopädagogik ist ein ganzheitliches Konzept, das die Kinder in ihrer ganzen Persönlichkeit durch Bewegung fördert. In den Stunden werden viele Bewegungsanlässe/Möglichkeiten geschaffen, in denen das Kind - je nach seiner Entwicklung und seinen Fähigkeiten - selbst bestimmen kann.</a:t>
            </a:r>
          </a:p>
          <a:p>
            <a:r>
              <a:rPr lang="de-DE" sz="1600" dirty="0"/>
              <a:t>Die Freude und der Spaß an der Bewegung stehen im Vordergrund.</a:t>
            </a:r>
          </a:p>
          <a:p>
            <a:r>
              <a:rPr lang="de-DE" sz="1600" dirty="0"/>
              <a:t>Außerdem bieten wir den Kindern „Bewegungslandschaften“ im Turnsaal. Die Kinder können sich in diesem geschützten Rahmen nach klaren Regeln frei bewegen und die Aufgaben ihrer Entwicklung entsprechend bewältigen.</a:t>
            </a:r>
          </a:p>
          <a:p>
            <a:endParaRPr lang="de-AT" sz="1800" dirty="0"/>
          </a:p>
        </p:txBody>
      </p:sp>
      <p:sp>
        <p:nvSpPr>
          <p:cNvPr id="12" name="Flussdiagramm: Verbinder 11">
            <a:extLst>
              <a:ext uri="{FF2B5EF4-FFF2-40B4-BE49-F238E27FC236}">
                <a16:creationId xmlns:a16="http://schemas.microsoft.com/office/drawing/2014/main" id="{052C615C-D58A-CFB5-1F3E-BDAFF8684F44}"/>
              </a:ext>
            </a:extLst>
          </p:cNvPr>
          <p:cNvSpPr/>
          <p:nvPr/>
        </p:nvSpPr>
        <p:spPr>
          <a:xfrm flipH="1">
            <a:off x="10768519" y="609174"/>
            <a:ext cx="841590" cy="1073711"/>
          </a:xfrm>
          <a:prstGeom prst="flowChartConnector">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a:p>
        </p:txBody>
      </p:sp>
    </p:spTree>
    <p:extLst>
      <p:ext uri="{BB962C8B-B14F-4D97-AF65-F5344CB8AC3E}">
        <p14:creationId xmlns:p14="http://schemas.microsoft.com/office/powerpoint/2010/main" val="3683568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D2B783EE-0239-4717-BBEA-8C9EAC61C8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380ED240-5C8C-4166-8760-B54DBD37A88D}"/>
              </a:ext>
            </a:extLst>
          </p:cNvPr>
          <p:cNvSpPr>
            <a:spLocks noGrp="1"/>
          </p:cNvSpPr>
          <p:nvPr>
            <p:ph type="title"/>
          </p:nvPr>
        </p:nvSpPr>
        <p:spPr>
          <a:xfrm>
            <a:off x="823943" y="807396"/>
            <a:ext cx="5134819" cy="863977"/>
          </a:xfrm>
        </p:spPr>
        <p:txBody>
          <a:bodyPr>
            <a:normAutofit/>
          </a:bodyPr>
          <a:lstStyle/>
          <a:p>
            <a:r>
              <a:rPr lang="de-DE" sz="2800" b="1" dirty="0"/>
              <a:t>                                                       </a:t>
            </a:r>
            <a:r>
              <a:rPr lang="de-DE" sz="2800" b="1" dirty="0">
                <a:latin typeface="+mn-lt"/>
              </a:rPr>
              <a:t>LEBEN MIT UND IN DER NATUR</a:t>
            </a:r>
            <a:endParaRPr lang="de-AT" sz="2800" b="1" dirty="0">
              <a:latin typeface="+mn-lt"/>
            </a:endParaRPr>
          </a:p>
        </p:txBody>
      </p:sp>
      <p:sp>
        <p:nvSpPr>
          <p:cNvPr id="3" name="Inhaltsplatzhalter 2">
            <a:extLst>
              <a:ext uri="{FF2B5EF4-FFF2-40B4-BE49-F238E27FC236}">
                <a16:creationId xmlns:a16="http://schemas.microsoft.com/office/drawing/2014/main" id="{0F6CB5D7-692E-4F8A-A021-EAFBEA3D72F5}"/>
              </a:ext>
            </a:extLst>
          </p:cNvPr>
          <p:cNvSpPr>
            <a:spLocks noGrp="1"/>
          </p:cNvSpPr>
          <p:nvPr>
            <p:ph idx="1"/>
          </p:nvPr>
        </p:nvSpPr>
        <p:spPr>
          <a:xfrm>
            <a:off x="398834" y="2727729"/>
            <a:ext cx="5799306" cy="3712626"/>
          </a:xfrm>
        </p:spPr>
        <p:txBody>
          <a:bodyPr>
            <a:normAutofit/>
          </a:bodyPr>
          <a:lstStyle/>
          <a:p>
            <a:r>
              <a:rPr lang="de-DE" sz="1600" dirty="0"/>
              <a:t>Durch den täglichen Aufenthalt in unserem naturnahen Garten bekommen die Kinder die Möglichkeit, Natur zu erleben und zu begreifen. </a:t>
            </a:r>
          </a:p>
          <a:p>
            <a:r>
              <a:rPr lang="de-DE" sz="1600" dirty="0"/>
              <a:t>Durch das bewusste Erleben des Jahreskreislaufes erwirbt das Kind viele Erfahrungen über Naturgesetze.</a:t>
            </a:r>
          </a:p>
          <a:p>
            <a:r>
              <a:rPr lang="de-DE" sz="1600" dirty="0"/>
              <a:t>Durch das Spiel in der Natur lernt es schnell eigene Grenzen kennen und sammelt wichtige Erfahrungen für                        ein gutes Umweltbewusstsein.</a:t>
            </a:r>
          </a:p>
          <a:p>
            <a:r>
              <a:rPr lang="de-DE" sz="1600" dirty="0"/>
              <a:t>Wir sind bei fast jedem Wetter im Garten, daher die BITTE: dem Wetter entsprechende Kleidung anziehen             bzw. mitgeben (</a:t>
            </a:r>
            <a:r>
              <a:rPr lang="de-DE" sz="1600" dirty="0" err="1"/>
              <a:t>Gatschgewand</a:t>
            </a:r>
            <a:r>
              <a:rPr lang="de-DE" sz="1600" dirty="0"/>
              <a:t>, Gummistiefel, Skigewand).</a:t>
            </a:r>
            <a:endParaRPr lang="de-AT" sz="1600" dirty="0"/>
          </a:p>
        </p:txBody>
      </p:sp>
      <p:sp>
        <p:nvSpPr>
          <p:cNvPr id="13" name="Oval 12">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20569" y="1364732"/>
            <a:ext cx="947488" cy="92178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6" name="Grafik 5">
            <a:extLst>
              <a:ext uri="{FF2B5EF4-FFF2-40B4-BE49-F238E27FC236}">
                <a16:creationId xmlns:a16="http://schemas.microsoft.com/office/drawing/2014/main" id="{F2A4E308-3661-4ED3-BB4F-021B4E43884B}"/>
              </a:ext>
            </a:extLst>
          </p:cNvPr>
          <p:cNvPicPr>
            <a:picLocks noChangeAspect="1"/>
          </p:cNvPicPr>
          <p:nvPr/>
        </p:nvPicPr>
        <p:blipFill>
          <a:blip r:embed="rId2">
            <a:extLst>
              <a:ext uri="{28A0092B-C50C-407E-A947-70E740481C1C}">
                <a14:useLocalDpi xmlns:a14="http://schemas.microsoft.com/office/drawing/2010/main" val="0"/>
              </a:ext>
            </a:extLst>
          </a:blip>
          <a:srcRect l="21323" r="765" b="3"/>
          <a:stretch>
            <a:fillRect/>
          </a:stretch>
        </p:blipFill>
        <p:spPr>
          <a:xfrm>
            <a:off x="7901259" y="2727729"/>
            <a:ext cx="4290741" cy="4130271"/>
          </a:xfrm>
          <a:custGeom>
            <a:avLst/>
            <a:gdLst/>
            <a:ahLst/>
            <a:cxnLst/>
            <a:rect l="l" t="t" r="r" b="b"/>
            <a:pathLst>
              <a:path w="4290741" h="4130271">
                <a:moveTo>
                  <a:pt x="2503809" y="0"/>
                </a:moveTo>
                <a:cubicBezTo>
                  <a:pt x="3157405" y="0"/>
                  <a:pt x="3752509" y="250434"/>
                  <a:pt x="4198398" y="660580"/>
                </a:cubicBezTo>
                <a:lnTo>
                  <a:pt x="4290741" y="751286"/>
                </a:lnTo>
                <a:lnTo>
                  <a:pt x="4290741" y="4130271"/>
                </a:lnTo>
                <a:lnTo>
                  <a:pt x="604508" y="4130271"/>
                </a:lnTo>
                <a:lnTo>
                  <a:pt x="461940" y="3953232"/>
                </a:lnTo>
                <a:cubicBezTo>
                  <a:pt x="171051" y="3544183"/>
                  <a:pt x="0" y="3043971"/>
                  <a:pt x="0" y="2503809"/>
                </a:cubicBezTo>
                <a:cubicBezTo>
                  <a:pt x="0" y="1120992"/>
                  <a:pt x="1120992" y="0"/>
                  <a:pt x="2503809" y="0"/>
                </a:cubicBezTo>
                <a:close/>
              </a:path>
            </a:pathLst>
          </a:custGeom>
        </p:spPr>
      </p:pic>
      <p:sp>
        <p:nvSpPr>
          <p:cNvPr id="15" name="Arc 14">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4759070" flipV="1">
            <a:off x="6034138" y="-673140"/>
            <a:ext cx="4021193" cy="4021193"/>
          </a:xfrm>
          <a:prstGeom prst="arc">
            <a:avLst>
              <a:gd name="adj1" fmla="val 16200000"/>
              <a:gd name="adj2" fmla="val 20093138"/>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4" name="Grafik 3">
            <a:extLst>
              <a:ext uri="{FF2B5EF4-FFF2-40B4-BE49-F238E27FC236}">
                <a16:creationId xmlns:a16="http://schemas.microsoft.com/office/drawing/2014/main" id="{DE9ECB6B-40D7-4A24-A595-299763A894EA}"/>
              </a:ext>
            </a:extLst>
          </p:cNvPr>
          <p:cNvPicPr>
            <a:picLocks noChangeAspect="1"/>
          </p:cNvPicPr>
          <p:nvPr/>
        </p:nvPicPr>
        <p:blipFill>
          <a:blip r:embed="rId3">
            <a:extLst>
              <a:ext uri="{28A0092B-C50C-407E-A947-70E740481C1C}">
                <a14:useLocalDpi xmlns:a14="http://schemas.microsoft.com/office/drawing/2010/main" val="0"/>
              </a:ext>
            </a:extLst>
          </a:blip>
          <a:srcRect l="4351" r="7894" b="-4"/>
          <a:stretch>
            <a:fillRect/>
          </a:stretch>
        </p:blipFill>
        <p:spPr>
          <a:xfrm>
            <a:off x="6261607" y="1"/>
            <a:ext cx="3519312" cy="3007909"/>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p:spPr>
      </p:pic>
      <p:sp>
        <p:nvSpPr>
          <p:cNvPr id="5" name="Fußzeilenplatzhalter 4">
            <a:extLst>
              <a:ext uri="{FF2B5EF4-FFF2-40B4-BE49-F238E27FC236}">
                <a16:creationId xmlns:a16="http://schemas.microsoft.com/office/drawing/2014/main" id="{77D78810-AD0E-46F0-AB5A-7FC662E70C73}"/>
              </a:ext>
            </a:extLst>
          </p:cNvPr>
          <p:cNvSpPr>
            <a:spLocks noGrp="1"/>
          </p:cNvSpPr>
          <p:nvPr>
            <p:ph type="ftr" sz="quarter" idx="11"/>
          </p:nvPr>
        </p:nvSpPr>
        <p:spPr>
          <a:xfrm>
            <a:off x="4038600" y="6356350"/>
            <a:ext cx="4114800" cy="365125"/>
          </a:xfrm>
        </p:spPr>
        <p:txBody>
          <a:bodyPr>
            <a:normAutofit/>
          </a:bodyPr>
          <a:lstStyle/>
          <a:p>
            <a:pPr>
              <a:spcAft>
                <a:spcPts val="600"/>
              </a:spcAft>
            </a:pPr>
            <a:r>
              <a:rPr lang="de-DE" sz="900" dirty="0"/>
              <a:t>Landeskindergarten Bromberg 13</a:t>
            </a:r>
            <a:endParaRPr lang="de-AT" sz="900" dirty="0"/>
          </a:p>
          <a:p>
            <a:pPr>
              <a:spcAft>
                <a:spcPts val="600"/>
              </a:spcAft>
            </a:pPr>
            <a:endParaRPr lang="de-AT" dirty="0"/>
          </a:p>
        </p:txBody>
      </p:sp>
    </p:spTree>
    <p:extLst>
      <p:ext uri="{BB962C8B-B14F-4D97-AF65-F5344CB8AC3E}">
        <p14:creationId xmlns:p14="http://schemas.microsoft.com/office/powerpoint/2010/main" val="39121447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 name="Rectangle 31">
            <a:extLst>
              <a:ext uri="{FF2B5EF4-FFF2-40B4-BE49-F238E27FC236}">
                <a16:creationId xmlns:a16="http://schemas.microsoft.com/office/drawing/2014/main" id="{139AB947-785D-482B-A71B-C1C825A20D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9" name="Freeform: Shape 33">
            <a:extLst>
              <a:ext uri="{FF2B5EF4-FFF2-40B4-BE49-F238E27FC236}">
                <a16:creationId xmlns:a16="http://schemas.microsoft.com/office/drawing/2014/main" id="{468A839C-B241-4F23-9A1D-CBCAFE6F50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96002" cy="6858000"/>
          </a:xfrm>
          <a:custGeom>
            <a:avLst/>
            <a:gdLst>
              <a:gd name="connsiteX0" fmla="*/ 0 w 6096002"/>
              <a:gd name="connsiteY0" fmla="*/ 0 h 6858000"/>
              <a:gd name="connsiteX1" fmla="*/ 4885967 w 6096002"/>
              <a:gd name="connsiteY1" fmla="*/ 0 h 6858000"/>
              <a:gd name="connsiteX2" fmla="*/ 4946007 w 6096002"/>
              <a:gd name="connsiteY2" fmla="*/ 69271 h 6858000"/>
              <a:gd name="connsiteX3" fmla="*/ 6096002 w 6096002"/>
              <a:gd name="connsiteY3" fmla="*/ 3429000 h 6858000"/>
              <a:gd name="connsiteX4" fmla="*/ 4946007 w 6096002"/>
              <a:gd name="connsiteY4" fmla="*/ 6788730 h 6858000"/>
              <a:gd name="connsiteX5" fmla="*/ 4885967 w 6096002"/>
              <a:gd name="connsiteY5" fmla="*/ 6858000 h 6858000"/>
              <a:gd name="connsiteX6" fmla="*/ 0 w 609600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2" h="6858000">
                <a:moveTo>
                  <a:pt x="0" y="0"/>
                </a:moveTo>
                <a:lnTo>
                  <a:pt x="4885967" y="0"/>
                </a:lnTo>
                <a:lnTo>
                  <a:pt x="4946007" y="69271"/>
                </a:lnTo>
                <a:cubicBezTo>
                  <a:pt x="5656533" y="929100"/>
                  <a:pt x="6096002" y="2116944"/>
                  <a:pt x="6096002" y="3429000"/>
                </a:cubicBezTo>
                <a:cubicBezTo>
                  <a:pt x="6096002" y="4741056"/>
                  <a:pt x="5656533" y="5928900"/>
                  <a:pt x="4946007" y="6788730"/>
                </a:cubicBezTo>
                <a:lnTo>
                  <a:pt x="4885967" y="6858000"/>
                </a:lnTo>
                <a:lnTo>
                  <a:pt x="0" y="6858000"/>
                </a:lnTo>
                <a:close/>
              </a:path>
            </a:pathLst>
          </a:custGeom>
          <a:ln w="9525">
            <a:solidFill>
              <a:srgbClr val="EFEFEF"/>
            </a:solidFill>
          </a:ln>
          <a:effectLst>
            <a:outerShdw blurRad="889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36" name="Freeform: Shape 35">
            <a:extLst>
              <a:ext uri="{FF2B5EF4-FFF2-40B4-BE49-F238E27FC236}">
                <a16:creationId xmlns:a16="http://schemas.microsoft.com/office/drawing/2014/main" id="{AF68CAD5-0452-48EC-94D8-91ED8F5EB7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85370" cy="6858000"/>
          </a:xfrm>
          <a:custGeom>
            <a:avLst/>
            <a:gdLst>
              <a:gd name="connsiteX0" fmla="*/ 0 w 6085370"/>
              <a:gd name="connsiteY0" fmla="*/ 0 h 6858000"/>
              <a:gd name="connsiteX1" fmla="*/ 4875335 w 6085370"/>
              <a:gd name="connsiteY1" fmla="*/ 0 h 6858000"/>
              <a:gd name="connsiteX2" fmla="*/ 4935375 w 6085370"/>
              <a:gd name="connsiteY2" fmla="*/ 69271 h 6858000"/>
              <a:gd name="connsiteX3" fmla="*/ 6085370 w 6085370"/>
              <a:gd name="connsiteY3" fmla="*/ 3429000 h 6858000"/>
              <a:gd name="connsiteX4" fmla="*/ 4935375 w 6085370"/>
              <a:gd name="connsiteY4" fmla="*/ 6788730 h 6858000"/>
              <a:gd name="connsiteX5" fmla="*/ 4875335 w 6085370"/>
              <a:gd name="connsiteY5" fmla="*/ 6858000 h 6858000"/>
              <a:gd name="connsiteX6" fmla="*/ 0 w 608537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5370" h="6858000">
                <a:moveTo>
                  <a:pt x="0" y="0"/>
                </a:moveTo>
                <a:lnTo>
                  <a:pt x="4875335" y="0"/>
                </a:lnTo>
                <a:lnTo>
                  <a:pt x="4935375" y="69271"/>
                </a:lnTo>
                <a:cubicBezTo>
                  <a:pt x="5645901" y="929100"/>
                  <a:pt x="6085370" y="2116944"/>
                  <a:pt x="6085370" y="3429000"/>
                </a:cubicBezTo>
                <a:cubicBezTo>
                  <a:pt x="6085370" y="4741056"/>
                  <a:pt x="5645901" y="5928900"/>
                  <a:pt x="4935375" y="6788730"/>
                </a:cubicBezTo>
                <a:lnTo>
                  <a:pt x="4875335"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CCBB3409-294B-4C12-8AC6-42514C051878}"/>
              </a:ext>
            </a:extLst>
          </p:cNvPr>
          <p:cNvSpPr>
            <a:spLocks noGrp="1"/>
          </p:cNvSpPr>
          <p:nvPr>
            <p:ph type="title"/>
          </p:nvPr>
        </p:nvSpPr>
        <p:spPr>
          <a:xfrm>
            <a:off x="438912" y="859536"/>
            <a:ext cx="4837176" cy="1170432"/>
          </a:xfrm>
        </p:spPr>
        <p:txBody>
          <a:bodyPr anchor="b">
            <a:normAutofit/>
          </a:bodyPr>
          <a:lstStyle/>
          <a:p>
            <a:r>
              <a:rPr lang="de-DE" sz="2900" b="1"/>
              <a:t>                                                      </a:t>
            </a:r>
            <a:r>
              <a:rPr lang="de-DE" sz="2900" b="1">
                <a:latin typeface="+mn-lt"/>
              </a:rPr>
              <a:t>HILF MIR, ES SELBST ZU TUN!</a:t>
            </a:r>
            <a:endParaRPr lang="de-AT" sz="2900" b="1">
              <a:latin typeface="+mn-lt"/>
            </a:endParaRPr>
          </a:p>
        </p:txBody>
      </p:sp>
      <p:sp>
        <p:nvSpPr>
          <p:cNvPr id="38" name="Rectangle 37">
            <a:extLst>
              <a:ext uri="{FF2B5EF4-FFF2-40B4-BE49-F238E27FC236}">
                <a16:creationId xmlns:a16="http://schemas.microsoft.com/office/drawing/2014/main" id="{F89F292F-513F-4E95-9E51-6B736F17BD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03236" y="36338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Rectangle 39">
            <a:extLst>
              <a:ext uri="{FF2B5EF4-FFF2-40B4-BE49-F238E27FC236}">
                <a16:creationId xmlns:a16="http://schemas.microsoft.com/office/drawing/2014/main" id="{13A52E0E-6908-496E-BB67-DDBF1EEC3B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92" y="2185062"/>
            <a:ext cx="49377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Inhaltsplatzhalter 2">
            <a:extLst>
              <a:ext uri="{FF2B5EF4-FFF2-40B4-BE49-F238E27FC236}">
                <a16:creationId xmlns:a16="http://schemas.microsoft.com/office/drawing/2014/main" id="{8E021FA0-2931-47EE-843F-77AF6BCE353B}"/>
              </a:ext>
            </a:extLst>
          </p:cNvPr>
          <p:cNvSpPr>
            <a:spLocks noGrp="1"/>
          </p:cNvSpPr>
          <p:nvPr>
            <p:ph idx="1"/>
          </p:nvPr>
        </p:nvSpPr>
        <p:spPr>
          <a:xfrm>
            <a:off x="438912" y="2514600"/>
            <a:ext cx="4837176" cy="3666744"/>
          </a:xfrm>
        </p:spPr>
        <p:txBody>
          <a:bodyPr>
            <a:normAutofit/>
          </a:bodyPr>
          <a:lstStyle/>
          <a:p>
            <a:r>
              <a:rPr lang="de-DE" sz="1400" dirty="0"/>
              <a:t>Diesen Leitsatz der Montessoripädagogik versuchen wir in unserer Arbeit mit den Kindern umzusetzen. </a:t>
            </a:r>
          </a:p>
          <a:p>
            <a:r>
              <a:rPr lang="de-DE" sz="1400" dirty="0"/>
              <a:t>Wir sehen das Kind als einzigartige, eigenständige und eigenverantwortliche Persönlichkeit, als</a:t>
            </a:r>
          </a:p>
          <a:p>
            <a:pPr marL="0" indent="0">
              <a:buNone/>
            </a:pPr>
            <a:r>
              <a:rPr lang="de-DE" sz="1400" b="1" dirty="0"/>
              <a:t>                       „Baumeister seines Selbst“</a:t>
            </a:r>
            <a:r>
              <a:rPr lang="de-DE" sz="1400" dirty="0"/>
              <a:t>.</a:t>
            </a:r>
          </a:p>
          <a:p>
            <a:r>
              <a:rPr lang="de-DE" sz="1400" dirty="0"/>
              <a:t>Wir begleiten die Kinder auf ihrem Weg mit gezielten, altersgemäßen Angeboten, geben Impulse und Anregungen.</a:t>
            </a:r>
          </a:p>
          <a:p>
            <a:r>
              <a:rPr lang="de-DE" sz="1400" dirty="0"/>
              <a:t>Schaffen Platz und Möglichkeiten eigene Ideen umzusetzen, Konflikte leben und lösen zu lernen, sich als Teil einer Gruppe zu fühlen, in dieser Geborgenheit zu leben und einen Platz darin zu finden.</a:t>
            </a:r>
          </a:p>
          <a:p>
            <a:r>
              <a:rPr lang="de-DE" sz="1400" dirty="0"/>
              <a:t>Ein respektvoller Umgang miteinander ist uns sehr wichtig, dabei sind wir uns unserer Vorbildwirkung sehr bewusst.</a:t>
            </a:r>
            <a:endParaRPr lang="de-AT" sz="1400" dirty="0"/>
          </a:p>
        </p:txBody>
      </p:sp>
      <p:pic>
        <p:nvPicPr>
          <p:cNvPr id="15" name="Grafik 14">
            <a:extLst>
              <a:ext uri="{FF2B5EF4-FFF2-40B4-BE49-F238E27FC236}">
                <a16:creationId xmlns:a16="http://schemas.microsoft.com/office/drawing/2014/main" id="{2A52E74C-2C1F-79B2-BD12-BBB02D9C30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6760729" y="562264"/>
            <a:ext cx="2546698" cy="2180933"/>
          </a:xfrm>
          <a:prstGeom prst="rect">
            <a:avLst/>
          </a:prstGeom>
          <a:ln>
            <a:noFill/>
          </a:ln>
          <a:effectLst>
            <a:softEdge rad="112500"/>
          </a:effectLst>
        </p:spPr>
      </p:pic>
      <p:pic>
        <p:nvPicPr>
          <p:cNvPr id="9" name="Grafik 8">
            <a:extLst>
              <a:ext uri="{FF2B5EF4-FFF2-40B4-BE49-F238E27FC236}">
                <a16:creationId xmlns:a16="http://schemas.microsoft.com/office/drawing/2014/main" id="{8879CD73-142D-E5DD-8BDF-28E35100ED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flipV="1">
            <a:off x="9172013" y="682110"/>
            <a:ext cx="2400784" cy="2087155"/>
          </a:xfrm>
          <a:prstGeom prst="rect">
            <a:avLst/>
          </a:prstGeom>
          <a:ln>
            <a:noFill/>
          </a:ln>
          <a:effectLst>
            <a:softEdge rad="112500"/>
          </a:effectLst>
        </p:spPr>
      </p:pic>
      <p:sp>
        <p:nvSpPr>
          <p:cNvPr id="5" name="Fußzeilenplatzhalter 4">
            <a:extLst>
              <a:ext uri="{FF2B5EF4-FFF2-40B4-BE49-F238E27FC236}">
                <a16:creationId xmlns:a16="http://schemas.microsoft.com/office/drawing/2014/main" id="{1721D2E4-1574-4678-8601-57AC296B3151}"/>
              </a:ext>
            </a:extLst>
          </p:cNvPr>
          <p:cNvSpPr>
            <a:spLocks noGrp="1"/>
          </p:cNvSpPr>
          <p:nvPr>
            <p:ph type="ftr" sz="quarter" idx="11"/>
          </p:nvPr>
        </p:nvSpPr>
        <p:spPr>
          <a:xfrm>
            <a:off x="5667469" y="6355080"/>
            <a:ext cx="4665251" cy="365125"/>
          </a:xfrm>
        </p:spPr>
        <p:txBody>
          <a:bodyPr>
            <a:normAutofit fontScale="92500" lnSpcReduction="20000"/>
          </a:bodyPr>
          <a:lstStyle/>
          <a:p>
            <a:pPr algn="l">
              <a:lnSpc>
                <a:spcPct val="90000"/>
              </a:lnSpc>
              <a:spcAft>
                <a:spcPts val="600"/>
              </a:spcAft>
            </a:pPr>
            <a:endParaRPr lang="de-DE" sz="400" dirty="0">
              <a:solidFill>
                <a:schemeClr val="tx1">
                  <a:lumMod val="50000"/>
                  <a:lumOff val="50000"/>
                </a:schemeClr>
              </a:solidFill>
            </a:endParaRPr>
          </a:p>
          <a:p>
            <a:pPr algn="l">
              <a:lnSpc>
                <a:spcPct val="90000"/>
              </a:lnSpc>
              <a:spcAft>
                <a:spcPts val="600"/>
              </a:spcAft>
            </a:pPr>
            <a:r>
              <a:rPr lang="de-DE" sz="800" dirty="0">
                <a:solidFill>
                  <a:schemeClr val="tx1">
                    <a:lumMod val="50000"/>
                    <a:lumOff val="50000"/>
                  </a:schemeClr>
                </a:solidFill>
              </a:rPr>
              <a:t>Landeskindergarten Bromberg 14</a:t>
            </a:r>
            <a:endParaRPr lang="de-AT" sz="800" dirty="0">
              <a:solidFill>
                <a:schemeClr val="tx1">
                  <a:lumMod val="50000"/>
                  <a:lumOff val="50000"/>
                </a:schemeClr>
              </a:solidFill>
            </a:endParaRPr>
          </a:p>
          <a:p>
            <a:pPr algn="l">
              <a:lnSpc>
                <a:spcPct val="90000"/>
              </a:lnSpc>
              <a:spcAft>
                <a:spcPts val="600"/>
              </a:spcAft>
            </a:pPr>
            <a:endParaRPr lang="de-AT" sz="400" dirty="0">
              <a:solidFill>
                <a:schemeClr val="tx1">
                  <a:lumMod val="50000"/>
                  <a:lumOff val="50000"/>
                </a:schemeClr>
              </a:solidFill>
            </a:endParaRPr>
          </a:p>
        </p:txBody>
      </p:sp>
      <p:pic>
        <p:nvPicPr>
          <p:cNvPr id="19" name="Grafik 18">
            <a:extLst>
              <a:ext uri="{FF2B5EF4-FFF2-40B4-BE49-F238E27FC236}">
                <a16:creationId xmlns:a16="http://schemas.microsoft.com/office/drawing/2014/main" id="{92FD1AF5-B492-714A-B0A3-58C05BC59ED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91465" y="3122576"/>
            <a:ext cx="4474724" cy="3356043"/>
          </a:xfrm>
          <a:prstGeom prst="rect">
            <a:avLst/>
          </a:prstGeom>
          <a:ln>
            <a:noFill/>
          </a:ln>
          <a:effectLst>
            <a:softEdge rad="112500"/>
          </a:effectLst>
        </p:spPr>
      </p:pic>
    </p:spTree>
    <p:extLst>
      <p:ext uri="{BB962C8B-B14F-4D97-AF65-F5344CB8AC3E}">
        <p14:creationId xmlns:p14="http://schemas.microsoft.com/office/powerpoint/2010/main" val="9023048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B3684CCF-CEBB-4D8E-A366-95E43D4C7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BD6FB217-C4BE-4158-881B-EAB0F663967D}"/>
              </a:ext>
            </a:extLst>
          </p:cNvPr>
          <p:cNvSpPr>
            <a:spLocks noGrp="1"/>
          </p:cNvSpPr>
          <p:nvPr>
            <p:ph type="title"/>
          </p:nvPr>
        </p:nvSpPr>
        <p:spPr>
          <a:xfrm>
            <a:off x="838201" y="681038"/>
            <a:ext cx="4960945" cy="1433876"/>
          </a:xfrm>
        </p:spPr>
        <p:txBody>
          <a:bodyPr>
            <a:normAutofit/>
          </a:bodyPr>
          <a:lstStyle/>
          <a:p>
            <a:pPr algn="ctr"/>
            <a:r>
              <a:rPr lang="de-DE" sz="2800" b="1" dirty="0"/>
              <a:t>                                                         </a:t>
            </a:r>
            <a:r>
              <a:rPr lang="de-DE" sz="2800" b="1" dirty="0">
                <a:latin typeface="+mn-lt"/>
              </a:rPr>
              <a:t>MALSPIEL AUF UNSERER MALWAND</a:t>
            </a:r>
            <a:endParaRPr lang="de-AT" sz="2800" b="1" dirty="0">
              <a:latin typeface="+mn-lt"/>
            </a:endParaRPr>
          </a:p>
        </p:txBody>
      </p:sp>
      <p:sp>
        <p:nvSpPr>
          <p:cNvPr id="3" name="Inhaltsplatzhalter 2">
            <a:extLst>
              <a:ext uri="{FF2B5EF4-FFF2-40B4-BE49-F238E27FC236}">
                <a16:creationId xmlns:a16="http://schemas.microsoft.com/office/drawing/2014/main" id="{D873B09F-3856-4029-B73D-2D14E30EB0EC}"/>
              </a:ext>
            </a:extLst>
          </p:cNvPr>
          <p:cNvSpPr>
            <a:spLocks noGrp="1"/>
          </p:cNvSpPr>
          <p:nvPr>
            <p:ph idx="1"/>
          </p:nvPr>
        </p:nvSpPr>
        <p:spPr>
          <a:xfrm>
            <a:off x="838201" y="2344365"/>
            <a:ext cx="4933462" cy="3832597"/>
          </a:xfrm>
        </p:spPr>
        <p:txBody>
          <a:bodyPr>
            <a:normAutofit/>
          </a:bodyPr>
          <a:lstStyle/>
          <a:p>
            <a:r>
              <a:rPr lang="de-DE" sz="1800" dirty="0"/>
              <a:t>Hier gibt es keine Aufgaben, keine Vorbilder, keine Zielsetzungen, nur Unterstützung des wahren Impulses. </a:t>
            </a:r>
          </a:p>
          <a:p>
            <a:r>
              <a:rPr lang="de-DE" sz="1800" dirty="0"/>
              <a:t>Hier entsteht die Spur unbelastet von fremden Einflüssen und unabhängig von fremden Erwartungen.</a:t>
            </a:r>
          </a:p>
          <a:p>
            <a:r>
              <a:rPr lang="de-DE" sz="1800" dirty="0"/>
              <a:t>Hier blühen echte Blumen anstatt dekorativer Kompositionen, und es wachsen Bäume durch den ganzen Raum mit endlosen Ästen und Zweigen.   </a:t>
            </a:r>
          </a:p>
          <a:p>
            <a:pPr marL="0" indent="0">
              <a:buNone/>
            </a:pPr>
            <a:r>
              <a:rPr lang="de-DE" sz="1800" dirty="0"/>
              <a:t>                         (Aus „der </a:t>
            </a:r>
            <a:r>
              <a:rPr lang="de-DE" sz="1800" dirty="0" err="1"/>
              <a:t>Malort</a:t>
            </a:r>
            <a:r>
              <a:rPr lang="de-DE" sz="1800" dirty="0"/>
              <a:t>“ von Arno Stern)</a:t>
            </a:r>
          </a:p>
          <a:p>
            <a:pPr marL="0" indent="0">
              <a:buNone/>
            </a:pPr>
            <a:endParaRPr lang="de-AT" sz="2200" dirty="0"/>
          </a:p>
        </p:txBody>
      </p:sp>
      <p:pic>
        <p:nvPicPr>
          <p:cNvPr id="7" name="Grafik 6">
            <a:extLst>
              <a:ext uri="{FF2B5EF4-FFF2-40B4-BE49-F238E27FC236}">
                <a16:creationId xmlns:a16="http://schemas.microsoft.com/office/drawing/2014/main" id="{EE3CB48F-F2F1-3C2D-B740-CDB168960401}"/>
              </a:ext>
            </a:extLst>
          </p:cNvPr>
          <p:cNvPicPr>
            <a:picLocks noChangeAspect="1"/>
          </p:cNvPicPr>
          <p:nvPr/>
        </p:nvPicPr>
        <p:blipFill>
          <a:blip r:embed="rId2">
            <a:extLst>
              <a:ext uri="{28A0092B-C50C-407E-A947-70E740481C1C}">
                <a14:useLocalDpi xmlns:a14="http://schemas.microsoft.com/office/drawing/2010/main" val="0"/>
              </a:ext>
            </a:extLst>
          </a:blip>
          <a:srcRect r="18370" b="2"/>
          <a:stretch>
            <a:fillRect/>
          </a:stretch>
        </p:blipFill>
        <p:spPr>
          <a:xfrm>
            <a:off x="6863996" y="3154859"/>
            <a:ext cx="4030579" cy="3703141"/>
          </a:xfrm>
          <a:custGeom>
            <a:avLst/>
            <a:gdLst/>
            <a:ahLst/>
            <a:cxnLst/>
            <a:rect l="l" t="t" r="r" b="b"/>
            <a:pathLst>
              <a:path w="4030579" h="3703141">
                <a:moveTo>
                  <a:pt x="2015289" y="0"/>
                </a:moveTo>
                <a:cubicBezTo>
                  <a:pt x="3128303" y="0"/>
                  <a:pt x="4030579" y="902277"/>
                  <a:pt x="4030579" y="2015290"/>
                </a:cubicBezTo>
                <a:cubicBezTo>
                  <a:pt x="4030579" y="2710923"/>
                  <a:pt x="3678127" y="3324237"/>
                  <a:pt x="3142057" y="3686399"/>
                </a:cubicBezTo>
                <a:lnTo>
                  <a:pt x="3114499" y="3703141"/>
                </a:lnTo>
                <a:lnTo>
                  <a:pt x="916080" y="3703141"/>
                </a:lnTo>
                <a:lnTo>
                  <a:pt x="888522" y="3686399"/>
                </a:lnTo>
                <a:cubicBezTo>
                  <a:pt x="352452" y="3324237"/>
                  <a:pt x="0" y="2710923"/>
                  <a:pt x="0" y="2015290"/>
                </a:cubicBezTo>
                <a:cubicBezTo>
                  <a:pt x="0" y="902277"/>
                  <a:pt x="902277" y="0"/>
                  <a:pt x="2015289" y="0"/>
                </a:cubicBezTo>
                <a:close/>
              </a:path>
            </a:pathLst>
          </a:custGeom>
        </p:spPr>
      </p:pic>
      <p:sp>
        <p:nvSpPr>
          <p:cNvPr id="24" name="Arc 23">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4759070" flipV="1">
            <a:off x="6010869" y="-729072"/>
            <a:ext cx="4083433" cy="4083433"/>
          </a:xfrm>
          <a:prstGeom prst="arc">
            <a:avLst>
              <a:gd name="adj1" fmla="val 16200000"/>
              <a:gd name="adj2" fmla="val 20093138"/>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8" name="Grafik 7">
            <a:extLst>
              <a:ext uri="{FF2B5EF4-FFF2-40B4-BE49-F238E27FC236}">
                <a16:creationId xmlns:a16="http://schemas.microsoft.com/office/drawing/2014/main" id="{7DA86878-EE8B-4061-9DD0-D2979769777E}"/>
              </a:ext>
            </a:extLst>
          </p:cNvPr>
          <p:cNvPicPr>
            <a:picLocks noChangeAspect="1"/>
          </p:cNvPicPr>
          <p:nvPr/>
        </p:nvPicPr>
        <p:blipFill>
          <a:blip r:embed="rId3">
            <a:extLst>
              <a:ext uri="{28A0092B-C50C-407E-A947-70E740481C1C}">
                <a14:useLocalDpi xmlns:a14="http://schemas.microsoft.com/office/drawing/2010/main" val="0"/>
              </a:ext>
            </a:extLst>
          </a:blip>
          <a:srcRect l="12249" r="-4" b="-4"/>
          <a:stretch>
            <a:fillRect/>
          </a:stretch>
        </p:blipFill>
        <p:spPr>
          <a:xfrm>
            <a:off x="6305807" y="1"/>
            <a:ext cx="3519312" cy="3007909"/>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p:spPr>
      </p:pic>
      <p:pic>
        <p:nvPicPr>
          <p:cNvPr id="6" name="Grafik 5">
            <a:extLst>
              <a:ext uri="{FF2B5EF4-FFF2-40B4-BE49-F238E27FC236}">
                <a16:creationId xmlns:a16="http://schemas.microsoft.com/office/drawing/2014/main" id="{25945AC3-32D9-4673-ABCE-7D29D0F39895}"/>
              </a:ext>
            </a:extLst>
          </p:cNvPr>
          <p:cNvPicPr>
            <a:picLocks noChangeAspect="1"/>
          </p:cNvPicPr>
          <p:nvPr/>
        </p:nvPicPr>
        <p:blipFill>
          <a:blip r:embed="rId4">
            <a:extLst>
              <a:ext uri="{28A0092B-C50C-407E-A947-70E740481C1C}">
                <a14:useLocalDpi xmlns:a14="http://schemas.microsoft.com/office/drawing/2010/main" val="0"/>
              </a:ext>
            </a:extLst>
          </a:blip>
          <a:srcRect l="21590" r="30757" b="1"/>
          <a:stretch>
            <a:fillRect/>
          </a:stretch>
        </p:blipFill>
        <p:spPr>
          <a:xfrm>
            <a:off x="9933462" y="372217"/>
            <a:ext cx="2258539" cy="3554668"/>
          </a:xfrm>
          <a:custGeom>
            <a:avLst/>
            <a:gdLst/>
            <a:ahLst/>
            <a:cxnLst/>
            <a:rect l="l" t="t" r="r" b="b"/>
            <a:pathLst>
              <a:path w="2258539" h="3554668">
                <a:moveTo>
                  <a:pt x="1777334" y="0"/>
                </a:moveTo>
                <a:cubicBezTo>
                  <a:pt x="1900033" y="0"/>
                  <a:pt x="2019829" y="12434"/>
                  <a:pt x="2135529" y="36109"/>
                </a:cubicBezTo>
                <a:lnTo>
                  <a:pt x="2258539" y="67738"/>
                </a:lnTo>
                <a:lnTo>
                  <a:pt x="2258539" y="3486930"/>
                </a:lnTo>
                <a:lnTo>
                  <a:pt x="2135529" y="3518559"/>
                </a:lnTo>
                <a:cubicBezTo>
                  <a:pt x="2019829" y="3542235"/>
                  <a:pt x="1900033" y="3554668"/>
                  <a:pt x="1777334" y="3554668"/>
                </a:cubicBezTo>
                <a:cubicBezTo>
                  <a:pt x="795739" y="3554668"/>
                  <a:pt x="0" y="2758929"/>
                  <a:pt x="0" y="1777334"/>
                </a:cubicBezTo>
                <a:cubicBezTo>
                  <a:pt x="0" y="795740"/>
                  <a:pt x="795739" y="0"/>
                  <a:pt x="1777334" y="0"/>
                </a:cubicBezTo>
                <a:close/>
              </a:path>
            </a:pathLst>
          </a:custGeom>
        </p:spPr>
      </p:pic>
      <p:sp>
        <p:nvSpPr>
          <p:cNvPr id="4" name="Fußzeilenplatzhalter 3">
            <a:extLst>
              <a:ext uri="{FF2B5EF4-FFF2-40B4-BE49-F238E27FC236}">
                <a16:creationId xmlns:a16="http://schemas.microsoft.com/office/drawing/2014/main" id="{6922C305-A221-4007-A0D3-83A9972599D7}"/>
              </a:ext>
            </a:extLst>
          </p:cNvPr>
          <p:cNvSpPr>
            <a:spLocks noGrp="1"/>
          </p:cNvSpPr>
          <p:nvPr>
            <p:ph type="ftr" sz="quarter" idx="11"/>
          </p:nvPr>
        </p:nvSpPr>
        <p:spPr>
          <a:xfrm>
            <a:off x="2833417" y="6356350"/>
            <a:ext cx="4030579" cy="365125"/>
          </a:xfrm>
        </p:spPr>
        <p:txBody>
          <a:bodyPr>
            <a:normAutofit/>
          </a:bodyPr>
          <a:lstStyle/>
          <a:p>
            <a:pPr>
              <a:spcAft>
                <a:spcPts val="600"/>
              </a:spcAft>
            </a:pPr>
            <a:r>
              <a:rPr lang="de-DE" sz="900" dirty="0"/>
              <a:t>Landeskindergarten Bromberg 15</a:t>
            </a:r>
            <a:endParaRPr lang="de-AT" sz="900" dirty="0"/>
          </a:p>
          <a:p>
            <a:pPr>
              <a:spcAft>
                <a:spcPts val="600"/>
              </a:spcAft>
            </a:pPr>
            <a:endParaRPr lang="de-AT" dirty="0"/>
          </a:p>
        </p:txBody>
      </p:sp>
    </p:spTree>
    <p:extLst>
      <p:ext uri="{BB962C8B-B14F-4D97-AF65-F5344CB8AC3E}">
        <p14:creationId xmlns:p14="http://schemas.microsoft.com/office/powerpoint/2010/main" val="37361502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8">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0">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1A4D532B-ABDA-458D-B663-F6407AE6FD3D}"/>
              </a:ext>
            </a:extLst>
          </p:cNvPr>
          <p:cNvSpPr>
            <a:spLocks noGrp="1"/>
          </p:cNvSpPr>
          <p:nvPr>
            <p:ph type="title"/>
          </p:nvPr>
        </p:nvSpPr>
        <p:spPr>
          <a:xfrm>
            <a:off x="686834" y="1153572"/>
            <a:ext cx="3200400" cy="4461163"/>
          </a:xfrm>
        </p:spPr>
        <p:txBody>
          <a:bodyPr>
            <a:normAutofit/>
          </a:bodyPr>
          <a:lstStyle/>
          <a:p>
            <a:r>
              <a:rPr lang="de-DE">
                <a:solidFill>
                  <a:srgbClr val="FFFFFF"/>
                </a:solidFill>
              </a:rPr>
              <a:t> </a:t>
            </a:r>
            <a:endParaRPr lang="de-AT">
              <a:solidFill>
                <a:srgbClr val="FFFFFF"/>
              </a:solidFill>
            </a:endParaRPr>
          </a:p>
        </p:txBody>
      </p:sp>
      <p:sp>
        <p:nvSpPr>
          <p:cNvPr id="13" name="Arc 12">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Inhaltsplatzhalter 2">
            <a:extLst>
              <a:ext uri="{FF2B5EF4-FFF2-40B4-BE49-F238E27FC236}">
                <a16:creationId xmlns:a16="http://schemas.microsoft.com/office/drawing/2014/main" id="{C84AA083-522A-4BD9-A2F7-11513F269C58}"/>
              </a:ext>
            </a:extLst>
          </p:cNvPr>
          <p:cNvSpPr>
            <a:spLocks noGrp="1"/>
          </p:cNvSpPr>
          <p:nvPr>
            <p:ph idx="1"/>
          </p:nvPr>
        </p:nvSpPr>
        <p:spPr>
          <a:xfrm>
            <a:off x="5437762" y="591344"/>
            <a:ext cx="5916037" cy="5585619"/>
          </a:xfrm>
        </p:spPr>
        <p:txBody>
          <a:bodyPr anchor="ctr">
            <a:noAutofit/>
          </a:bodyPr>
          <a:lstStyle/>
          <a:p>
            <a:pPr marL="0" indent="0">
              <a:spcBef>
                <a:spcPts val="0"/>
              </a:spcBef>
              <a:spcAft>
                <a:spcPts val="600"/>
              </a:spcAft>
              <a:buNone/>
            </a:pPr>
            <a:r>
              <a:rPr lang="de-DE" sz="1400" dirty="0"/>
              <a:t>Malen ist für mich ein Spiel.</a:t>
            </a:r>
          </a:p>
          <a:p>
            <a:pPr marL="0" indent="0">
              <a:spcBef>
                <a:spcPts val="0"/>
              </a:spcBef>
              <a:spcAft>
                <a:spcPts val="600"/>
              </a:spcAft>
              <a:buNone/>
            </a:pPr>
            <a:r>
              <a:rPr lang="de-DE" sz="1400" dirty="0"/>
              <a:t>Passiert es frei von Zweck und Ziel,</a:t>
            </a:r>
          </a:p>
          <a:p>
            <a:pPr marL="0" indent="0">
              <a:spcBef>
                <a:spcPts val="0"/>
              </a:spcBef>
              <a:spcAft>
                <a:spcPts val="600"/>
              </a:spcAft>
              <a:buNone/>
            </a:pPr>
            <a:r>
              <a:rPr lang="de-DE" sz="1400" dirty="0"/>
              <a:t>lerne ich dabei so viel.</a:t>
            </a:r>
          </a:p>
          <a:p>
            <a:pPr marL="0" indent="0">
              <a:spcBef>
                <a:spcPts val="0"/>
              </a:spcBef>
              <a:spcAft>
                <a:spcPts val="600"/>
              </a:spcAft>
              <a:buNone/>
            </a:pPr>
            <a:r>
              <a:rPr lang="de-DE" sz="1400" dirty="0"/>
              <a:t>Farben wählen, Pinsel führen,</a:t>
            </a:r>
          </a:p>
          <a:p>
            <a:pPr marL="0" indent="0">
              <a:spcBef>
                <a:spcPts val="0"/>
              </a:spcBef>
              <a:spcAft>
                <a:spcPts val="600"/>
              </a:spcAft>
              <a:buNone/>
            </a:pPr>
            <a:r>
              <a:rPr lang="de-DE" sz="1400" dirty="0"/>
              <a:t>ganz sanft dann</a:t>
            </a:r>
          </a:p>
          <a:p>
            <a:pPr marL="0" indent="0">
              <a:spcBef>
                <a:spcPts val="0"/>
              </a:spcBef>
              <a:spcAft>
                <a:spcPts val="600"/>
              </a:spcAft>
              <a:buNone/>
            </a:pPr>
            <a:r>
              <a:rPr lang="de-DE" sz="1400" dirty="0"/>
              <a:t>das Blatt berühren, </a:t>
            </a:r>
          </a:p>
          <a:p>
            <a:pPr marL="0" indent="0">
              <a:spcBef>
                <a:spcPts val="0"/>
              </a:spcBef>
              <a:spcAft>
                <a:spcPts val="600"/>
              </a:spcAft>
              <a:buNone/>
            </a:pPr>
            <a:r>
              <a:rPr lang="de-DE" sz="1400" dirty="0"/>
              <a:t>mich selbst und große Freude spüren.</a:t>
            </a:r>
          </a:p>
          <a:p>
            <a:pPr marL="0" indent="0">
              <a:spcBef>
                <a:spcPts val="0"/>
              </a:spcBef>
              <a:spcAft>
                <a:spcPts val="600"/>
              </a:spcAft>
              <a:buNone/>
            </a:pPr>
            <a:endParaRPr lang="de-DE" sz="1400" dirty="0"/>
          </a:p>
          <a:p>
            <a:pPr marL="0" indent="0">
              <a:spcBef>
                <a:spcPts val="0"/>
              </a:spcBef>
              <a:spcAft>
                <a:spcPts val="600"/>
              </a:spcAft>
              <a:buNone/>
            </a:pPr>
            <a:r>
              <a:rPr lang="de-DE" sz="1400" dirty="0"/>
              <a:t>Mit Feingefühl und Sicherheit,</a:t>
            </a:r>
          </a:p>
          <a:p>
            <a:pPr marL="0" indent="0">
              <a:spcBef>
                <a:spcPts val="0"/>
              </a:spcBef>
              <a:spcAft>
                <a:spcPts val="600"/>
              </a:spcAft>
              <a:buNone/>
            </a:pPr>
            <a:r>
              <a:rPr lang="de-DE" sz="1400" dirty="0"/>
              <a:t>bin zu Vertiefung ich bereit,</a:t>
            </a:r>
          </a:p>
          <a:p>
            <a:pPr marL="0" indent="0">
              <a:spcBef>
                <a:spcPts val="0"/>
              </a:spcBef>
              <a:spcAft>
                <a:spcPts val="600"/>
              </a:spcAft>
              <a:buNone/>
            </a:pPr>
            <a:r>
              <a:rPr lang="de-DE" sz="1400" dirty="0"/>
              <a:t>denn in der </a:t>
            </a:r>
            <a:r>
              <a:rPr lang="de-DE" sz="1400" dirty="0" err="1"/>
              <a:t>Malzeit</a:t>
            </a:r>
            <a:r>
              <a:rPr lang="de-DE" sz="1400" dirty="0"/>
              <a:t> hab ich Zeit. </a:t>
            </a:r>
          </a:p>
          <a:p>
            <a:pPr marL="0" indent="0">
              <a:spcBef>
                <a:spcPts val="0"/>
              </a:spcBef>
              <a:spcAft>
                <a:spcPts val="600"/>
              </a:spcAft>
              <a:buNone/>
            </a:pPr>
            <a:endParaRPr lang="de-DE" sz="1400" dirty="0"/>
          </a:p>
          <a:p>
            <a:pPr marL="0" indent="0">
              <a:spcBef>
                <a:spcPts val="0"/>
              </a:spcBef>
              <a:spcAft>
                <a:spcPts val="600"/>
              </a:spcAft>
              <a:buNone/>
            </a:pPr>
            <a:r>
              <a:rPr lang="de-DE" sz="1400" dirty="0"/>
              <a:t>Wenn ihr nun meine Bilder schaut,</a:t>
            </a:r>
          </a:p>
          <a:p>
            <a:pPr marL="0" indent="0">
              <a:spcBef>
                <a:spcPts val="0"/>
              </a:spcBef>
              <a:spcAft>
                <a:spcPts val="600"/>
              </a:spcAft>
              <a:buNone/>
            </a:pPr>
            <a:r>
              <a:rPr lang="de-DE" sz="1400" dirty="0"/>
              <a:t>dann bitte einen Rat vertraut,</a:t>
            </a:r>
          </a:p>
          <a:p>
            <a:pPr marL="0" indent="0">
              <a:spcBef>
                <a:spcPts val="0"/>
              </a:spcBef>
              <a:spcAft>
                <a:spcPts val="600"/>
              </a:spcAft>
              <a:buNone/>
            </a:pPr>
            <a:r>
              <a:rPr lang="de-DE" sz="1400" dirty="0"/>
              <a:t>lobt und wertet sie nicht laut.</a:t>
            </a:r>
          </a:p>
          <a:p>
            <a:pPr marL="0" indent="0">
              <a:spcBef>
                <a:spcPts val="0"/>
              </a:spcBef>
              <a:spcAft>
                <a:spcPts val="600"/>
              </a:spcAft>
              <a:buNone/>
            </a:pPr>
            <a:endParaRPr lang="de-DE" sz="1400" dirty="0"/>
          </a:p>
          <a:p>
            <a:pPr marL="0" indent="0">
              <a:spcBef>
                <a:spcPts val="0"/>
              </a:spcBef>
              <a:spcAft>
                <a:spcPts val="600"/>
              </a:spcAft>
              <a:buNone/>
            </a:pPr>
            <a:r>
              <a:rPr lang="de-DE" sz="1400" dirty="0"/>
              <a:t>Sie sind aus Lust am Spiel entstanden,</a:t>
            </a:r>
          </a:p>
          <a:p>
            <a:pPr marL="0" indent="0">
              <a:spcBef>
                <a:spcPts val="0"/>
              </a:spcBef>
              <a:spcAft>
                <a:spcPts val="600"/>
              </a:spcAft>
              <a:buNone/>
            </a:pPr>
            <a:r>
              <a:rPr lang="de-DE" sz="1400" dirty="0"/>
              <a:t>aus meinem Innersten sie fanden</a:t>
            </a:r>
          </a:p>
          <a:p>
            <a:pPr marL="0" indent="0">
              <a:spcBef>
                <a:spcPts val="0"/>
              </a:spcBef>
              <a:spcAft>
                <a:spcPts val="600"/>
              </a:spcAft>
              <a:buNone/>
            </a:pPr>
            <a:r>
              <a:rPr lang="de-DE" sz="1400" dirty="0"/>
              <a:t>den Weg, auf dem Papier zu landen.</a:t>
            </a:r>
          </a:p>
          <a:p>
            <a:pPr marL="0" indent="0">
              <a:spcBef>
                <a:spcPts val="0"/>
              </a:spcBef>
              <a:spcAft>
                <a:spcPts val="600"/>
              </a:spcAft>
              <a:buNone/>
            </a:pPr>
            <a:endParaRPr lang="de-DE" sz="1400" dirty="0"/>
          </a:p>
          <a:p>
            <a:pPr marL="0" indent="0">
              <a:spcBef>
                <a:spcPts val="0"/>
              </a:spcBef>
              <a:spcAft>
                <a:spcPts val="600"/>
              </a:spcAft>
              <a:buNone/>
            </a:pPr>
            <a:r>
              <a:rPr lang="de-DE" sz="1400" dirty="0"/>
              <a:t>Sie haben einen Sinn allein:</a:t>
            </a:r>
          </a:p>
          <a:p>
            <a:pPr marL="0" indent="0">
              <a:spcBef>
                <a:spcPts val="0"/>
              </a:spcBef>
              <a:spcAft>
                <a:spcPts val="600"/>
              </a:spcAft>
              <a:buNone/>
            </a:pPr>
            <a:r>
              <a:rPr lang="de-DE" sz="1400" dirty="0"/>
              <a:t>sie sind aus mir gemalt und mein –</a:t>
            </a:r>
          </a:p>
          <a:p>
            <a:pPr marL="0" indent="0">
              <a:spcBef>
                <a:spcPts val="0"/>
              </a:spcBef>
              <a:spcAft>
                <a:spcPts val="600"/>
              </a:spcAft>
              <a:buNone/>
            </a:pPr>
            <a:r>
              <a:rPr lang="de-DE" sz="1400" dirty="0"/>
              <a:t>und brauchen nicht beurteilt sein!     </a:t>
            </a:r>
          </a:p>
          <a:p>
            <a:pPr marL="0" indent="0">
              <a:spcBef>
                <a:spcPts val="0"/>
              </a:spcBef>
              <a:spcAft>
                <a:spcPts val="600"/>
              </a:spcAft>
              <a:buNone/>
            </a:pPr>
            <a:r>
              <a:rPr lang="de-DE" sz="1400" dirty="0"/>
              <a:t> (Nina </a:t>
            </a:r>
            <a:r>
              <a:rPr lang="de-DE" sz="1400" dirty="0" err="1"/>
              <a:t>Patcek</a:t>
            </a:r>
            <a:r>
              <a:rPr lang="de-DE" sz="1400" dirty="0"/>
              <a:t>)</a:t>
            </a:r>
          </a:p>
        </p:txBody>
      </p:sp>
      <p:sp>
        <p:nvSpPr>
          <p:cNvPr id="4" name="Fußzeilenplatzhalter 3">
            <a:extLst>
              <a:ext uri="{FF2B5EF4-FFF2-40B4-BE49-F238E27FC236}">
                <a16:creationId xmlns:a16="http://schemas.microsoft.com/office/drawing/2014/main" id="{781670EF-B326-408A-BCAD-00C478CAF736}"/>
              </a:ext>
            </a:extLst>
          </p:cNvPr>
          <p:cNvSpPr>
            <a:spLocks noGrp="1"/>
          </p:cNvSpPr>
          <p:nvPr>
            <p:ph type="ftr" sz="quarter" idx="11"/>
          </p:nvPr>
        </p:nvSpPr>
        <p:spPr>
          <a:xfrm>
            <a:off x="6992236" y="6439711"/>
            <a:ext cx="2297537" cy="281764"/>
          </a:xfrm>
        </p:spPr>
        <p:txBody>
          <a:bodyPr>
            <a:normAutofit fontScale="77500" lnSpcReduction="20000"/>
          </a:bodyPr>
          <a:lstStyle/>
          <a:p>
            <a:pPr>
              <a:spcAft>
                <a:spcPts val="600"/>
              </a:spcAft>
            </a:pPr>
            <a:r>
              <a:rPr lang="de-DE" dirty="0"/>
              <a:t>Landeskindergarten Bromberg 16</a:t>
            </a:r>
            <a:endParaRPr lang="de-AT" dirty="0"/>
          </a:p>
          <a:p>
            <a:pPr>
              <a:spcAft>
                <a:spcPts val="600"/>
              </a:spcAft>
            </a:pPr>
            <a:endParaRPr lang="de-AT" dirty="0"/>
          </a:p>
        </p:txBody>
      </p:sp>
    </p:spTree>
    <p:extLst>
      <p:ext uri="{BB962C8B-B14F-4D97-AF65-F5344CB8AC3E}">
        <p14:creationId xmlns:p14="http://schemas.microsoft.com/office/powerpoint/2010/main" val="19571589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D2B783EE-0239-4717-BBEA-8C9EAC61C8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DCCF4F7F-6951-442B-B7BB-E91E36C8E664}"/>
              </a:ext>
            </a:extLst>
          </p:cNvPr>
          <p:cNvSpPr>
            <a:spLocks noGrp="1"/>
          </p:cNvSpPr>
          <p:nvPr>
            <p:ph type="title"/>
          </p:nvPr>
        </p:nvSpPr>
        <p:spPr>
          <a:xfrm>
            <a:off x="838201" y="345810"/>
            <a:ext cx="5120561" cy="1325563"/>
          </a:xfrm>
        </p:spPr>
        <p:txBody>
          <a:bodyPr>
            <a:normAutofit/>
          </a:bodyPr>
          <a:lstStyle/>
          <a:p>
            <a:pPr algn="ctr"/>
            <a:r>
              <a:rPr lang="de-DE" b="1" dirty="0"/>
              <a:t>                                                                                                                  </a:t>
            </a:r>
            <a:r>
              <a:rPr lang="de-DE" sz="2400" b="1" dirty="0">
                <a:latin typeface="+mn-lt"/>
              </a:rPr>
              <a:t>ELTERNARBEIT</a:t>
            </a:r>
            <a:endParaRPr lang="de-AT" sz="2400" b="1" dirty="0">
              <a:latin typeface="+mn-lt"/>
            </a:endParaRPr>
          </a:p>
        </p:txBody>
      </p:sp>
      <p:sp>
        <p:nvSpPr>
          <p:cNvPr id="3" name="Inhaltsplatzhalter 2">
            <a:extLst>
              <a:ext uri="{FF2B5EF4-FFF2-40B4-BE49-F238E27FC236}">
                <a16:creationId xmlns:a16="http://schemas.microsoft.com/office/drawing/2014/main" id="{251262A5-2CD6-487F-A190-212E3D1EAB7F}"/>
              </a:ext>
            </a:extLst>
          </p:cNvPr>
          <p:cNvSpPr>
            <a:spLocks noGrp="1"/>
          </p:cNvSpPr>
          <p:nvPr>
            <p:ph idx="1"/>
          </p:nvPr>
        </p:nvSpPr>
        <p:spPr>
          <a:xfrm>
            <a:off x="838201" y="1825625"/>
            <a:ext cx="5092194" cy="4351338"/>
          </a:xfrm>
        </p:spPr>
        <p:txBody>
          <a:bodyPr>
            <a:normAutofit/>
          </a:bodyPr>
          <a:lstStyle/>
          <a:p>
            <a:r>
              <a:rPr lang="de-DE" sz="1500" dirty="0"/>
              <a:t>Ein wichtiger Teil jedes pädagogischen Konzeptes ist die Zusammenarbeit mit den Eltern.</a:t>
            </a:r>
          </a:p>
          <a:p>
            <a:r>
              <a:rPr lang="de-DE" sz="1500" dirty="0"/>
              <a:t>Nur so kann es uns gelingen, die Kinder in ihrer Entwicklung so gut wie möglich zu fördern und zu unterstützen.</a:t>
            </a:r>
          </a:p>
          <a:p>
            <a:r>
              <a:rPr lang="de-DE" sz="1500" dirty="0"/>
              <a:t>Dazu gibt es die täglichen Tür- und Angelgespräche, Entwicklungsgespräche, Elternabende, Feste, …</a:t>
            </a:r>
          </a:p>
          <a:p>
            <a:r>
              <a:rPr lang="de-DE" sz="1500" dirty="0"/>
              <a:t>Am Kindergartenbeginn gibt es die Möglichkeit, einen Elternbeirat zu wählen. Dieser besteht aus drei Personen je Gruppe, die Ansprechpartner für alle anderen Eltern sind, unsere Arbeit im Kindergarten unterstützen, bei der Planung und Gestaltung von Festen mithelfen, Spendengelder verwalten und die Zusammenarbeit mit der Gemeinde unterstützen.</a:t>
            </a:r>
            <a:endParaRPr lang="de-AT" sz="1500" dirty="0"/>
          </a:p>
        </p:txBody>
      </p:sp>
      <p:sp>
        <p:nvSpPr>
          <p:cNvPr id="26" name="Oval 25">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20569" y="1364732"/>
            <a:ext cx="947488" cy="92178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4" name="Grafik 3">
            <a:extLst>
              <a:ext uri="{FF2B5EF4-FFF2-40B4-BE49-F238E27FC236}">
                <a16:creationId xmlns:a16="http://schemas.microsoft.com/office/drawing/2014/main" id="{94E351A5-6735-4A5F-A410-D93710EABAAE}"/>
              </a:ext>
            </a:extLst>
          </p:cNvPr>
          <p:cNvPicPr>
            <a:picLocks noChangeAspect="1"/>
          </p:cNvPicPr>
          <p:nvPr/>
        </p:nvPicPr>
        <p:blipFill>
          <a:blip r:embed="rId2">
            <a:extLst>
              <a:ext uri="{28A0092B-C50C-407E-A947-70E740481C1C}">
                <a14:useLocalDpi xmlns:a14="http://schemas.microsoft.com/office/drawing/2010/main" val="0"/>
              </a:ext>
            </a:extLst>
          </a:blip>
          <a:srcRect l="6658" r="15430" b="3"/>
          <a:stretch>
            <a:fillRect/>
          </a:stretch>
        </p:blipFill>
        <p:spPr>
          <a:xfrm>
            <a:off x="7901259" y="2727729"/>
            <a:ext cx="4290741" cy="4130271"/>
          </a:xfrm>
          <a:custGeom>
            <a:avLst/>
            <a:gdLst/>
            <a:ahLst/>
            <a:cxnLst/>
            <a:rect l="l" t="t" r="r" b="b"/>
            <a:pathLst>
              <a:path w="4290741" h="4130271">
                <a:moveTo>
                  <a:pt x="2503809" y="0"/>
                </a:moveTo>
                <a:cubicBezTo>
                  <a:pt x="3157405" y="0"/>
                  <a:pt x="3752509" y="250434"/>
                  <a:pt x="4198398" y="660580"/>
                </a:cubicBezTo>
                <a:lnTo>
                  <a:pt x="4290741" y="751286"/>
                </a:lnTo>
                <a:lnTo>
                  <a:pt x="4290741" y="4130271"/>
                </a:lnTo>
                <a:lnTo>
                  <a:pt x="604508" y="4130271"/>
                </a:lnTo>
                <a:lnTo>
                  <a:pt x="461940" y="3953232"/>
                </a:lnTo>
                <a:cubicBezTo>
                  <a:pt x="171051" y="3544183"/>
                  <a:pt x="0" y="3043971"/>
                  <a:pt x="0" y="2503809"/>
                </a:cubicBezTo>
                <a:cubicBezTo>
                  <a:pt x="0" y="1120992"/>
                  <a:pt x="1120992" y="0"/>
                  <a:pt x="2503809" y="0"/>
                </a:cubicBezTo>
                <a:close/>
              </a:path>
            </a:pathLst>
          </a:custGeom>
        </p:spPr>
      </p:pic>
      <p:sp>
        <p:nvSpPr>
          <p:cNvPr id="28" name="Arc 27">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4759070" flipV="1">
            <a:off x="6034138" y="-673140"/>
            <a:ext cx="4021193" cy="4021193"/>
          </a:xfrm>
          <a:prstGeom prst="arc">
            <a:avLst>
              <a:gd name="adj1" fmla="val 16200000"/>
              <a:gd name="adj2" fmla="val 20093138"/>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7" name="Grafik 6" descr="Ein Bild, das Kleidung, Im Haus, Person, Wand enthält.&#10;&#10;KI-generierte Inhalte können fehlerhaft sein.">
            <a:extLst>
              <a:ext uri="{FF2B5EF4-FFF2-40B4-BE49-F238E27FC236}">
                <a16:creationId xmlns:a16="http://schemas.microsoft.com/office/drawing/2014/main" id="{B5DF9EDF-4B56-7676-7374-247BFD228DF6}"/>
              </a:ext>
            </a:extLst>
          </p:cNvPr>
          <p:cNvPicPr>
            <a:picLocks noChangeAspect="1"/>
          </p:cNvPicPr>
          <p:nvPr/>
        </p:nvPicPr>
        <p:blipFill>
          <a:blip r:embed="rId3">
            <a:extLst>
              <a:ext uri="{28A0092B-C50C-407E-A947-70E740481C1C}">
                <a14:useLocalDpi xmlns:a14="http://schemas.microsoft.com/office/drawing/2010/main" val="0"/>
              </a:ext>
            </a:extLst>
          </a:blip>
          <a:srcRect l="10051" r="2194" b="-4"/>
          <a:stretch>
            <a:fillRect/>
          </a:stretch>
        </p:blipFill>
        <p:spPr>
          <a:xfrm>
            <a:off x="6261607" y="1"/>
            <a:ext cx="3519312" cy="3007909"/>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p:spPr>
      </p:pic>
      <p:sp>
        <p:nvSpPr>
          <p:cNvPr id="6" name="Fußzeilenplatzhalter 5">
            <a:extLst>
              <a:ext uri="{FF2B5EF4-FFF2-40B4-BE49-F238E27FC236}">
                <a16:creationId xmlns:a16="http://schemas.microsoft.com/office/drawing/2014/main" id="{FE235791-B1BE-44D4-8E4C-72DAC3AB9ACF}"/>
              </a:ext>
            </a:extLst>
          </p:cNvPr>
          <p:cNvSpPr>
            <a:spLocks noGrp="1"/>
          </p:cNvSpPr>
          <p:nvPr>
            <p:ph type="ftr" sz="quarter" idx="11"/>
          </p:nvPr>
        </p:nvSpPr>
        <p:spPr>
          <a:xfrm>
            <a:off x="4038600" y="6356350"/>
            <a:ext cx="4114800" cy="365125"/>
          </a:xfrm>
        </p:spPr>
        <p:txBody>
          <a:bodyPr>
            <a:normAutofit/>
          </a:bodyPr>
          <a:lstStyle/>
          <a:p>
            <a:pPr>
              <a:spcAft>
                <a:spcPts val="600"/>
              </a:spcAft>
            </a:pPr>
            <a:r>
              <a:rPr lang="de-DE" sz="900" dirty="0"/>
              <a:t>Landeskindergarten Bromberg 17</a:t>
            </a:r>
            <a:endParaRPr lang="de-AT" sz="900" dirty="0"/>
          </a:p>
          <a:p>
            <a:pPr>
              <a:spcAft>
                <a:spcPts val="600"/>
              </a:spcAft>
            </a:pPr>
            <a:endParaRPr lang="de-AT" dirty="0"/>
          </a:p>
        </p:txBody>
      </p:sp>
    </p:spTree>
    <p:extLst>
      <p:ext uri="{BB962C8B-B14F-4D97-AF65-F5344CB8AC3E}">
        <p14:creationId xmlns:p14="http://schemas.microsoft.com/office/powerpoint/2010/main" val="18843984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4" name="Rectangle 45">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reeform: Shape 47">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feld 5">
            <a:extLst>
              <a:ext uri="{FF2B5EF4-FFF2-40B4-BE49-F238E27FC236}">
                <a16:creationId xmlns:a16="http://schemas.microsoft.com/office/drawing/2014/main" id="{B9134863-9734-4C03-F0DD-B58FB277636B}"/>
              </a:ext>
            </a:extLst>
          </p:cNvPr>
          <p:cNvSpPr txBox="1"/>
          <p:nvPr/>
        </p:nvSpPr>
        <p:spPr>
          <a:xfrm>
            <a:off x="217283" y="1153572"/>
            <a:ext cx="3669951" cy="4461163"/>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400" b="1" kern="1200" dirty="0">
                <a:solidFill>
                  <a:srgbClr val="FFFFFF"/>
                </a:solidFill>
                <a:latin typeface="+mj-lt"/>
                <a:ea typeface="+mj-ea"/>
                <a:cs typeface="+mj-cs"/>
              </a:rPr>
              <a:t>KINDERSCHUTZKONZEPT</a:t>
            </a:r>
            <a:endParaRPr lang="en-US" sz="4400" kern="1200" dirty="0">
              <a:solidFill>
                <a:srgbClr val="FFFFFF"/>
              </a:solidFill>
              <a:latin typeface="+mj-lt"/>
              <a:ea typeface="+mj-ea"/>
              <a:cs typeface="+mj-cs"/>
            </a:endParaRPr>
          </a:p>
        </p:txBody>
      </p:sp>
      <p:sp>
        <p:nvSpPr>
          <p:cNvPr id="56" name="Arc 49">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 name="Textfeld 3">
            <a:extLst>
              <a:ext uri="{FF2B5EF4-FFF2-40B4-BE49-F238E27FC236}">
                <a16:creationId xmlns:a16="http://schemas.microsoft.com/office/drawing/2014/main" id="{F97DFF7C-8F48-172F-00A9-9F8F98C0F24B}"/>
              </a:ext>
            </a:extLst>
          </p:cNvPr>
          <p:cNvSpPr txBox="1"/>
          <p:nvPr/>
        </p:nvSpPr>
        <p:spPr>
          <a:xfrm>
            <a:off x="4447308" y="591344"/>
            <a:ext cx="6906491" cy="5585619"/>
          </a:xfrm>
          <a:prstGeom prst="rect">
            <a:avLst/>
          </a:prstGeom>
        </p:spPr>
        <p:txBody>
          <a:bodyPr vert="horz" lIns="91440" tIns="45720" rIns="91440" bIns="45720" rtlCol="0" anchor="ctr">
            <a:normAutofit/>
          </a:bodyPr>
          <a:lstStyle/>
          <a:p>
            <a:pPr marL="0" indent="-228600">
              <a:lnSpc>
                <a:spcPct val="90000"/>
              </a:lnSpc>
              <a:spcAft>
                <a:spcPts val="600"/>
              </a:spcAft>
              <a:buFont typeface="Arial" panose="020B0604020202020204" pitchFamily="34" charset="0"/>
              <a:buChar char="•"/>
            </a:pPr>
            <a:r>
              <a:rPr lang="en-US" sz="1300" b="1" dirty="0"/>
              <a:t>Der Schutz und das Wohl </a:t>
            </a:r>
            <a:r>
              <a:rPr lang="en-US" sz="1300" b="1" dirty="0" err="1"/>
              <a:t>Ihres</a:t>
            </a:r>
            <a:r>
              <a:rPr lang="en-US" sz="1300" b="1" dirty="0"/>
              <a:t> </a:t>
            </a:r>
            <a:r>
              <a:rPr lang="en-US" sz="1300" b="1" dirty="0" err="1"/>
              <a:t>Kindes</a:t>
            </a:r>
            <a:r>
              <a:rPr lang="en-US" sz="1300" b="1" dirty="0"/>
              <a:t> </a:t>
            </a:r>
            <a:r>
              <a:rPr lang="en-US" sz="1300" b="1" dirty="0" err="1"/>
              <a:t>stehen</a:t>
            </a:r>
            <a:r>
              <a:rPr lang="en-US" sz="1300" b="1" dirty="0"/>
              <a:t> für </a:t>
            </a:r>
            <a:r>
              <a:rPr lang="en-US" sz="1300" b="1" dirty="0" err="1"/>
              <a:t>uns</a:t>
            </a:r>
            <a:r>
              <a:rPr lang="en-US" sz="1300" b="1" dirty="0"/>
              <a:t> an </a:t>
            </a:r>
            <a:r>
              <a:rPr lang="en-US" sz="1300" b="1" dirty="0" err="1"/>
              <a:t>oberster</a:t>
            </a:r>
            <a:r>
              <a:rPr lang="en-US" sz="1300" b="1" dirty="0"/>
              <a:t> Stelle. </a:t>
            </a:r>
          </a:p>
          <a:p>
            <a:pPr indent="-228600">
              <a:lnSpc>
                <a:spcPct val="90000"/>
              </a:lnSpc>
              <a:spcAft>
                <a:spcPts val="600"/>
              </a:spcAft>
              <a:buFont typeface="Arial" panose="020B0604020202020204" pitchFamily="34" charset="0"/>
              <a:buChar char="•"/>
            </a:pPr>
            <a:r>
              <a:rPr lang="en-US" sz="1300" b="1" dirty="0"/>
              <a:t>Damit alle   Kinder </a:t>
            </a:r>
            <a:r>
              <a:rPr lang="en-US" sz="1300" b="1" dirty="0" err="1"/>
              <a:t>sich</a:t>
            </a:r>
            <a:r>
              <a:rPr lang="en-US" sz="1300" b="1" dirty="0"/>
              <a:t> </a:t>
            </a:r>
            <a:r>
              <a:rPr lang="en-US" sz="1300" b="1" dirty="0" err="1"/>
              <a:t>bei</a:t>
            </a:r>
            <a:r>
              <a:rPr lang="en-US" sz="1300" b="1" dirty="0"/>
              <a:t> </a:t>
            </a:r>
            <a:r>
              <a:rPr lang="en-US" sz="1300" b="1" dirty="0" err="1"/>
              <a:t>uns</a:t>
            </a:r>
            <a:r>
              <a:rPr lang="en-US" sz="1300" b="1" dirty="0"/>
              <a:t> </a:t>
            </a:r>
            <a:r>
              <a:rPr lang="en-US" sz="1300" b="1" dirty="0" err="1"/>
              <a:t>sicher</a:t>
            </a:r>
            <a:r>
              <a:rPr lang="en-US" sz="1300" b="1" dirty="0"/>
              <a:t> und </a:t>
            </a:r>
            <a:r>
              <a:rPr lang="en-US" sz="1300" b="1" dirty="0" err="1"/>
              <a:t>geborgen</a:t>
            </a:r>
            <a:r>
              <a:rPr lang="en-US" sz="1300" b="1" dirty="0"/>
              <a:t> </a:t>
            </a:r>
            <a:r>
              <a:rPr lang="en-US" sz="1300" b="1" dirty="0" err="1"/>
              <a:t>fühlen</a:t>
            </a:r>
            <a:r>
              <a:rPr lang="en-US" sz="1300" b="1" dirty="0"/>
              <a:t> </a:t>
            </a:r>
            <a:r>
              <a:rPr lang="en-US" sz="1300" b="1" dirty="0" err="1"/>
              <a:t>können</a:t>
            </a:r>
            <a:r>
              <a:rPr lang="en-US" sz="1300" b="1" dirty="0"/>
              <a:t>, </a:t>
            </a:r>
            <a:r>
              <a:rPr lang="en-US" sz="1300" b="1" dirty="0" err="1"/>
              <a:t>haben</a:t>
            </a:r>
            <a:r>
              <a:rPr lang="en-US" sz="1300" b="1" dirty="0"/>
              <a:t> </a:t>
            </a:r>
            <a:r>
              <a:rPr lang="en-US" sz="1300" b="1" dirty="0" err="1"/>
              <a:t>wir</a:t>
            </a:r>
            <a:r>
              <a:rPr lang="en-US" sz="1300" b="1" dirty="0"/>
              <a:t> </a:t>
            </a:r>
            <a:r>
              <a:rPr lang="en-US" sz="1300" b="1" dirty="0" err="1"/>
              <a:t>ein</a:t>
            </a:r>
            <a:r>
              <a:rPr lang="en-US" sz="1300" b="1" dirty="0"/>
              <a:t>   </a:t>
            </a:r>
          </a:p>
          <a:p>
            <a:pPr>
              <a:lnSpc>
                <a:spcPct val="90000"/>
              </a:lnSpc>
              <a:spcAft>
                <a:spcPts val="600"/>
              </a:spcAft>
            </a:pPr>
            <a:r>
              <a:rPr lang="en-US" sz="1300" b="1" dirty="0"/>
              <a:t>      </a:t>
            </a:r>
            <a:r>
              <a:rPr lang="en-US" sz="1300" b="1" dirty="0" err="1"/>
              <a:t>Kinderschutzkonzept</a:t>
            </a:r>
            <a:r>
              <a:rPr lang="en-US" sz="1300" b="1" dirty="0"/>
              <a:t> </a:t>
            </a:r>
            <a:r>
              <a:rPr lang="en-US" sz="1300" b="1" dirty="0" err="1"/>
              <a:t>entwickelt</a:t>
            </a:r>
            <a:r>
              <a:rPr lang="en-US" sz="1300" b="1" dirty="0"/>
              <a:t>, das </a:t>
            </a:r>
            <a:r>
              <a:rPr lang="en-US" sz="1300" b="1" dirty="0" err="1"/>
              <a:t>verbindliche</a:t>
            </a:r>
            <a:r>
              <a:rPr lang="en-US" sz="1300" b="1" dirty="0"/>
              <a:t> Standards für </a:t>
            </a:r>
            <a:r>
              <a:rPr lang="en-US" sz="1300" b="1" dirty="0" err="1"/>
              <a:t>unser</a:t>
            </a:r>
            <a:r>
              <a:rPr lang="en-US" sz="1300" b="1" dirty="0"/>
              <a:t> </a:t>
            </a:r>
            <a:r>
              <a:rPr lang="en-US" sz="1300" b="1" dirty="0" err="1"/>
              <a:t>pädagogisches</a:t>
            </a:r>
            <a:endParaRPr lang="en-US" sz="1300" b="1" dirty="0"/>
          </a:p>
          <a:p>
            <a:pPr>
              <a:lnSpc>
                <a:spcPct val="90000"/>
              </a:lnSpc>
              <a:spcAft>
                <a:spcPts val="600"/>
              </a:spcAft>
            </a:pPr>
            <a:r>
              <a:rPr lang="en-US" sz="1300" b="1" dirty="0"/>
              <a:t>      </a:t>
            </a:r>
            <a:r>
              <a:rPr lang="en-US" sz="1300" b="1" dirty="0" err="1"/>
              <a:t>Handeln</a:t>
            </a:r>
            <a:r>
              <a:rPr lang="en-US" sz="1300" b="1" dirty="0"/>
              <a:t> </a:t>
            </a:r>
            <a:r>
              <a:rPr lang="en-US" sz="1300" b="1" dirty="0" err="1"/>
              <a:t>setzt</a:t>
            </a:r>
            <a:r>
              <a:rPr lang="en-US" sz="1300" b="1" dirty="0"/>
              <a:t>.</a:t>
            </a:r>
          </a:p>
          <a:p>
            <a:pPr marL="0" indent="-228600">
              <a:lnSpc>
                <a:spcPct val="90000"/>
              </a:lnSpc>
              <a:spcAft>
                <a:spcPts val="600"/>
              </a:spcAft>
              <a:buFont typeface="Arial" panose="020B0604020202020204" pitchFamily="34" charset="0"/>
              <a:buChar char="•"/>
            </a:pPr>
            <a:endParaRPr lang="en-US" sz="1300" b="1" dirty="0"/>
          </a:p>
          <a:p>
            <a:pPr marL="0" indent="-228600">
              <a:lnSpc>
                <a:spcPct val="90000"/>
              </a:lnSpc>
              <a:spcAft>
                <a:spcPts val="600"/>
              </a:spcAft>
              <a:buFont typeface="Arial" panose="020B0604020202020204" pitchFamily="34" charset="0"/>
              <a:buChar char="•"/>
            </a:pPr>
            <a:r>
              <a:rPr lang="en-US" sz="1300" b="1" dirty="0" err="1"/>
              <a:t>Kinderschutz</a:t>
            </a:r>
            <a:r>
              <a:rPr lang="en-US" sz="1300" b="1" dirty="0"/>
              <a:t> </a:t>
            </a:r>
            <a:r>
              <a:rPr lang="en-US" sz="1300" b="1" dirty="0" err="1"/>
              <a:t>heißt</a:t>
            </a:r>
            <a:r>
              <a:rPr lang="en-US" sz="1300" b="1" dirty="0"/>
              <a:t>, </a:t>
            </a:r>
            <a:r>
              <a:rPr lang="en-US" sz="1300" b="1" dirty="0" err="1"/>
              <a:t>dass</a:t>
            </a:r>
            <a:r>
              <a:rPr lang="en-US" sz="1300" b="1" dirty="0"/>
              <a:t> </a:t>
            </a:r>
            <a:r>
              <a:rPr lang="en-US" sz="1300" b="1" dirty="0" err="1"/>
              <a:t>wir</a:t>
            </a:r>
            <a:r>
              <a:rPr lang="en-US" sz="1300" b="1" dirty="0"/>
              <a:t>:</a:t>
            </a:r>
          </a:p>
          <a:p>
            <a:pPr marL="0" indent="-228600">
              <a:lnSpc>
                <a:spcPct val="90000"/>
              </a:lnSpc>
              <a:spcAft>
                <a:spcPts val="600"/>
              </a:spcAft>
              <a:buFont typeface="Arial" panose="020B0604020202020204" pitchFamily="34" charset="0"/>
              <a:buChar char="•"/>
            </a:pPr>
            <a:r>
              <a:rPr lang="en-US" sz="1300" b="1" dirty="0"/>
              <a:t> </a:t>
            </a:r>
            <a:r>
              <a:rPr lang="en-US" sz="1300" dirty="0" err="1"/>
              <a:t>Gewalt</a:t>
            </a:r>
            <a:r>
              <a:rPr lang="en-US" sz="1300" dirty="0"/>
              <a:t> in </a:t>
            </a:r>
            <a:r>
              <a:rPr lang="en-US" sz="1300" dirty="0" err="1"/>
              <a:t>jeder</a:t>
            </a:r>
            <a:r>
              <a:rPr lang="en-US" sz="1300" dirty="0"/>
              <a:t> Form </a:t>
            </a:r>
            <a:r>
              <a:rPr lang="en-US" sz="1300" dirty="0" err="1"/>
              <a:t>ablehnen</a:t>
            </a:r>
            <a:r>
              <a:rPr lang="en-US" sz="1300" dirty="0"/>
              <a:t> - </a:t>
            </a:r>
            <a:r>
              <a:rPr lang="en-US" sz="1300" dirty="0" err="1"/>
              <a:t>körperlich</a:t>
            </a:r>
            <a:r>
              <a:rPr lang="en-US" sz="1300" dirty="0"/>
              <a:t>, </a:t>
            </a:r>
            <a:r>
              <a:rPr lang="en-US" sz="1300" dirty="0" err="1"/>
              <a:t>seelisch</a:t>
            </a:r>
            <a:r>
              <a:rPr lang="en-US" sz="1300" dirty="0"/>
              <a:t> </a:t>
            </a:r>
            <a:r>
              <a:rPr lang="en-US" sz="1300" dirty="0" err="1"/>
              <a:t>oder</a:t>
            </a:r>
            <a:r>
              <a:rPr lang="en-US" sz="1300" dirty="0"/>
              <a:t> verbal,</a:t>
            </a:r>
          </a:p>
          <a:p>
            <a:pPr indent="-228600">
              <a:lnSpc>
                <a:spcPct val="90000"/>
              </a:lnSpc>
              <a:spcBef>
                <a:spcPts val="0"/>
              </a:spcBef>
              <a:spcAft>
                <a:spcPts val="600"/>
              </a:spcAft>
              <a:buFont typeface="Arial" panose="020B0604020202020204" pitchFamily="34" charset="0"/>
              <a:buChar char="•"/>
            </a:pPr>
            <a:r>
              <a:rPr lang="en-US" sz="1300" dirty="0"/>
              <a:t> die </a:t>
            </a:r>
            <a:r>
              <a:rPr lang="en-US" sz="1300" dirty="0" err="1"/>
              <a:t>Grenzen</a:t>
            </a:r>
            <a:r>
              <a:rPr lang="en-US" sz="1300" dirty="0"/>
              <a:t> und </a:t>
            </a:r>
            <a:r>
              <a:rPr lang="en-US" sz="1300" dirty="0" err="1"/>
              <a:t>Gefühle</a:t>
            </a:r>
            <a:r>
              <a:rPr lang="en-US" sz="1300" dirty="0"/>
              <a:t> der Kinder </a:t>
            </a:r>
            <a:r>
              <a:rPr lang="en-US" sz="1300" dirty="0" err="1"/>
              <a:t>achten</a:t>
            </a:r>
            <a:r>
              <a:rPr lang="en-US" sz="1300" dirty="0"/>
              <a:t>,</a:t>
            </a:r>
          </a:p>
          <a:p>
            <a:pPr indent="-228600">
              <a:lnSpc>
                <a:spcPct val="90000"/>
              </a:lnSpc>
              <a:spcBef>
                <a:spcPts val="0"/>
              </a:spcBef>
              <a:spcAft>
                <a:spcPts val="600"/>
              </a:spcAft>
              <a:buFont typeface="Arial" panose="020B0604020202020204" pitchFamily="34" charset="0"/>
              <a:buChar char="•"/>
            </a:pPr>
            <a:r>
              <a:rPr lang="en-US" sz="1300" dirty="0"/>
              <a:t> die Kinder </a:t>
            </a:r>
            <a:r>
              <a:rPr lang="en-US" sz="1300" dirty="0" err="1"/>
              <a:t>stärken</a:t>
            </a:r>
            <a:r>
              <a:rPr lang="en-US" sz="1300" dirty="0"/>
              <a:t>, </a:t>
            </a:r>
            <a:r>
              <a:rPr lang="en-US" sz="1300" dirty="0" err="1"/>
              <a:t>sich</a:t>
            </a:r>
            <a:r>
              <a:rPr lang="en-US" sz="1300" dirty="0"/>
              <a:t> </a:t>
            </a:r>
            <a:r>
              <a:rPr lang="en-US" sz="1300" dirty="0" err="1"/>
              <a:t>selbstbewusst</a:t>
            </a:r>
            <a:r>
              <a:rPr lang="en-US" sz="1300" dirty="0"/>
              <a:t> </a:t>
            </a:r>
            <a:r>
              <a:rPr lang="en-US" sz="1300" dirty="0" err="1"/>
              <a:t>zu</a:t>
            </a:r>
            <a:r>
              <a:rPr lang="en-US" sz="1300" dirty="0"/>
              <a:t> </a:t>
            </a:r>
            <a:r>
              <a:rPr lang="en-US" sz="1300" dirty="0" err="1"/>
              <a:t>äußern</a:t>
            </a:r>
            <a:r>
              <a:rPr lang="en-US" sz="1300" dirty="0"/>
              <a:t>,</a:t>
            </a:r>
          </a:p>
          <a:p>
            <a:pPr indent="-228600">
              <a:lnSpc>
                <a:spcPct val="90000"/>
              </a:lnSpc>
              <a:spcBef>
                <a:spcPts val="0"/>
              </a:spcBef>
              <a:spcAft>
                <a:spcPts val="600"/>
              </a:spcAft>
              <a:buFont typeface="Arial" panose="020B0604020202020204" pitchFamily="34" charset="0"/>
              <a:buChar char="•"/>
            </a:pPr>
            <a:r>
              <a:rPr lang="en-US" sz="1300" dirty="0"/>
              <a:t> und in </a:t>
            </a:r>
            <a:r>
              <a:rPr lang="en-US" sz="1300" dirty="0" err="1"/>
              <a:t>Verdachtsfällen</a:t>
            </a:r>
            <a:r>
              <a:rPr lang="en-US" sz="1300" dirty="0"/>
              <a:t> </a:t>
            </a:r>
            <a:r>
              <a:rPr lang="en-US" sz="1300" dirty="0" err="1"/>
              <a:t>verantwortungsvoll</a:t>
            </a:r>
            <a:r>
              <a:rPr lang="en-US" sz="1300" dirty="0"/>
              <a:t> und transparent </a:t>
            </a:r>
            <a:r>
              <a:rPr lang="en-US" sz="1300" dirty="0" err="1"/>
              <a:t>handeln</a:t>
            </a:r>
            <a:r>
              <a:rPr lang="en-US" sz="1300" dirty="0"/>
              <a:t>.</a:t>
            </a:r>
          </a:p>
          <a:p>
            <a:pPr marL="0" indent="-228600">
              <a:lnSpc>
                <a:spcPct val="90000"/>
              </a:lnSpc>
              <a:spcBef>
                <a:spcPts val="0"/>
              </a:spcBef>
              <a:spcAft>
                <a:spcPts val="600"/>
              </a:spcAft>
              <a:buFont typeface="Arial" panose="020B0604020202020204" pitchFamily="34" charset="0"/>
              <a:buChar char="•"/>
            </a:pPr>
            <a:r>
              <a:rPr lang="en-US" sz="1300" dirty="0"/>
              <a:t> </a:t>
            </a:r>
            <a:endParaRPr lang="en-US" sz="1300" b="1" dirty="0"/>
          </a:p>
          <a:p>
            <a:pPr marL="0" indent="-228600">
              <a:lnSpc>
                <a:spcPct val="90000"/>
              </a:lnSpc>
              <a:spcBef>
                <a:spcPts val="0"/>
              </a:spcBef>
              <a:spcAft>
                <a:spcPts val="600"/>
              </a:spcAft>
              <a:buFont typeface="Arial" panose="020B0604020202020204" pitchFamily="34" charset="0"/>
              <a:buChar char="•"/>
            </a:pPr>
            <a:r>
              <a:rPr lang="en-US" sz="1300" b="1" dirty="0"/>
              <a:t> Was tun </a:t>
            </a:r>
            <a:r>
              <a:rPr lang="en-US" sz="1300" b="1" dirty="0" err="1"/>
              <a:t>wir</a:t>
            </a:r>
            <a:r>
              <a:rPr lang="en-US" sz="1300" b="1" dirty="0"/>
              <a:t> </a:t>
            </a:r>
            <a:r>
              <a:rPr lang="en-US" sz="1300" b="1" dirty="0" err="1"/>
              <a:t>konkret</a:t>
            </a:r>
            <a:r>
              <a:rPr lang="en-US" sz="1300" b="1" dirty="0"/>
              <a:t>?</a:t>
            </a:r>
          </a:p>
          <a:p>
            <a:pPr indent="-228600">
              <a:lnSpc>
                <a:spcPct val="90000"/>
              </a:lnSpc>
              <a:spcBef>
                <a:spcPts val="0"/>
              </a:spcBef>
              <a:spcAft>
                <a:spcPts val="600"/>
              </a:spcAft>
              <a:buFont typeface="Arial" panose="020B0604020202020204" pitchFamily="34" charset="0"/>
              <a:buChar char="•"/>
            </a:pPr>
            <a:r>
              <a:rPr lang="en-US" sz="1300" dirty="0"/>
              <a:t>  Wir </a:t>
            </a:r>
            <a:r>
              <a:rPr lang="en-US" sz="1300" dirty="0" err="1"/>
              <a:t>schaffen</a:t>
            </a:r>
            <a:r>
              <a:rPr lang="en-US" sz="1300" dirty="0"/>
              <a:t> </a:t>
            </a:r>
            <a:r>
              <a:rPr lang="en-US" sz="1300" dirty="0" err="1"/>
              <a:t>einen</a:t>
            </a:r>
            <a:r>
              <a:rPr lang="en-US" sz="1300" dirty="0"/>
              <a:t> </a:t>
            </a:r>
            <a:r>
              <a:rPr lang="en-US" sz="1300" dirty="0" err="1"/>
              <a:t>wertschätzenden</a:t>
            </a:r>
            <a:r>
              <a:rPr lang="en-US" sz="1300" dirty="0"/>
              <a:t>, </a:t>
            </a:r>
            <a:r>
              <a:rPr lang="en-US" sz="1300" dirty="0" err="1"/>
              <a:t>sicheren</a:t>
            </a:r>
            <a:r>
              <a:rPr lang="en-US" sz="1300" dirty="0"/>
              <a:t> Rahmen für alle Kinder.</a:t>
            </a:r>
          </a:p>
          <a:p>
            <a:pPr indent="-228600">
              <a:lnSpc>
                <a:spcPct val="90000"/>
              </a:lnSpc>
              <a:spcBef>
                <a:spcPts val="0"/>
              </a:spcBef>
              <a:spcAft>
                <a:spcPts val="600"/>
              </a:spcAft>
              <a:buFont typeface="Arial" panose="020B0604020202020204" pitchFamily="34" charset="0"/>
              <a:buChar char="•"/>
            </a:pPr>
            <a:r>
              <a:rPr lang="en-US" sz="1300" dirty="0"/>
              <a:t>  </a:t>
            </a:r>
            <a:r>
              <a:rPr lang="en-US" sz="1300" dirty="0" err="1"/>
              <a:t>Unsere</a:t>
            </a:r>
            <a:r>
              <a:rPr lang="en-US" sz="1300" dirty="0"/>
              <a:t> </a:t>
            </a:r>
            <a:r>
              <a:rPr lang="en-US" sz="1300" dirty="0" err="1"/>
              <a:t>Mitarbeitenden</a:t>
            </a:r>
            <a:r>
              <a:rPr lang="en-US" sz="1300" dirty="0"/>
              <a:t> </a:t>
            </a:r>
            <a:r>
              <a:rPr lang="en-US" sz="1300" dirty="0" err="1"/>
              <a:t>sind</a:t>
            </a:r>
            <a:r>
              <a:rPr lang="en-US" sz="1300" dirty="0"/>
              <a:t> </a:t>
            </a:r>
            <a:r>
              <a:rPr lang="en-US" sz="1300" dirty="0" err="1"/>
              <a:t>im</a:t>
            </a:r>
            <a:r>
              <a:rPr lang="en-US" sz="1300" dirty="0"/>
              <a:t> </a:t>
            </a:r>
            <a:r>
              <a:rPr lang="en-US" sz="1300" dirty="0" err="1"/>
              <a:t>achtsamen</a:t>
            </a:r>
            <a:r>
              <a:rPr lang="en-US" sz="1300" dirty="0"/>
              <a:t> und </a:t>
            </a:r>
            <a:r>
              <a:rPr lang="en-US" sz="1300" dirty="0" err="1"/>
              <a:t>gewaltfreien</a:t>
            </a:r>
            <a:r>
              <a:rPr lang="en-US" sz="1300" dirty="0"/>
              <a:t> </a:t>
            </a:r>
            <a:r>
              <a:rPr lang="en-US" sz="1300" dirty="0" err="1"/>
              <a:t>Umgang</a:t>
            </a:r>
            <a:r>
              <a:rPr lang="en-US" sz="1300" dirty="0"/>
              <a:t> </a:t>
            </a:r>
            <a:r>
              <a:rPr lang="en-US" sz="1300" dirty="0" err="1"/>
              <a:t>mit</a:t>
            </a:r>
            <a:r>
              <a:rPr lang="en-US" sz="1300" dirty="0"/>
              <a:t> </a:t>
            </a:r>
            <a:r>
              <a:rPr lang="en-US" sz="1300" dirty="0" err="1"/>
              <a:t>Kindern</a:t>
            </a:r>
            <a:r>
              <a:rPr lang="en-US" sz="1300" dirty="0"/>
              <a:t>    </a:t>
            </a:r>
          </a:p>
          <a:p>
            <a:pPr indent="-228600">
              <a:lnSpc>
                <a:spcPct val="90000"/>
              </a:lnSpc>
              <a:spcBef>
                <a:spcPts val="0"/>
              </a:spcBef>
              <a:spcAft>
                <a:spcPts val="600"/>
              </a:spcAft>
              <a:buFont typeface="Arial" panose="020B0604020202020204" pitchFamily="34" charset="0"/>
              <a:buChar char="•"/>
            </a:pPr>
            <a:r>
              <a:rPr lang="en-US" sz="1300" dirty="0"/>
              <a:t>   </a:t>
            </a:r>
            <a:r>
              <a:rPr lang="en-US" sz="1300" dirty="0" err="1"/>
              <a:t>geschult</a:t>
            </a:r>
            <a:endParaRPr lang="en-US" sz="1300" dirty="0"/>
          </a:p>
          <a:p>
            <a:pPr indent="-228600">
              <a:lnSpc>
                <a:spcPct val="90000"/>
              </a:lnSpc>
              <a:spcBef>
                <a:spcPts val="0"/>
              </a:spcBef>
              <a:spcAft>
                <a:spcPts val="600"/>
              </a:spcAft>
              <a:buFont typeface="Arial" panose="020B0604020202020204" pitchFamily="34" charset="0"/>
              <a:buChar char="•"/>
            </a:pPr>
            <a:r>
              <a:rPr lang="en-US" sz="1300" dirty="0"/>
              <a:t>  Es </a:t>
            </a:r>
            <a:r>
              <a:rPr lang="en-US" sz="1300" dirty="0" err="1"/>
              <a:t>gibt</a:t>
            </a:r>
            <a:r>
              <a:rPr lang="en-US" sz="1300" dirty="0"/>
              <a:t> </a:t>
            </a:r>
            <a:r>
              <a:rPr lang="en-US" sz="1300" dirty="0" err="1"/>
              <a:t>klare</a:t>
            </a:r>
            <a:r>
              <a:rPr lang="en-US" sz="1300" dirty="0"/>
              <a:t> </a:t>
            </a:r>
            <a:r>
              <a:rPr lang="en-US" sz="1300" dirty="0" err="1"/>
              <a:t>Regeln</a:t>
            </a:r>
            <a:r>
              <a:rPr lang="en-US" sz="1300" dirty="0"/>
              <a:t> </a:t>
            </a:r>
            <a:r>
              <a:rPr lang="en-US" sz="1300" dirty="0" err="1"/>
              <a:t>zum</a:t>
            </a:r>
            <a:r>
              <a:rPr lang="en-US" sz="1300" dirty="0"/>
              <a:t> Schutz der </a:t>
            </a:r>
            <a:r>
              <a:rPr lang="en-US" sz="1300" dirty="0" err="1"/>
              <a:t>Intimsphäre</a:t>
            </a:r>
            <a:r>
              <a:rPr lang="en-US" sz="1300" dirty="0"/>
              <a:t>, z. B. </a:t>
            </a:r>
            <a:r>
              <a:rPr lang="en-US" sz="1300" dirty="0" err="1"/>
              <a:t>beim</a:t>
            </a:r>
            <a:r>
              <a:rPr lang="en-US" sz="1300" dirty="0"/>
              <a:t> </a:t>
            </a:r>
            <a:r>
              <a:rPr lang="en-US" sz="1300" dirty="0" err="1"/>
              <a:t>Wickeln</a:t>
            </a:r>
            <a:r>
              <a:rPr lang="en-US" sz="1300" dirty="0"/>
              <a:t> </a:t>
            </a:r>
            <a:r>
              <a:rPr lang="en-US" sz="1300" dirty="0" err="1"/>
              <a:t>oder</a:t>
            </a:r>
            <a:r>
              <a:rPr lang="en-US" sz="1300" dirty="0"/>
              <a:t>  </a:t>
            </a:r>
          </a:p>
          <a:p>
            <a:pPr indent="-228600">
              <a:lnSpc>
                <a:spcPct val="90000"/>
              </a:lnSpc>
              <a:spcBef>
                <a:spcPts val="0"/>
              </a:spcBef>
              <a:spcAft>
                <a:spcPts val="600"/>
              </a:spcAft>
              <a:buFont typeface="Arial" panose="020B0604020202020204" pitchFamily="34" charset="0"/>
              <a:buChar char="•"/>
            </a:pPr>
            <a:r>
              <a:rPr lang="en-US" sz="1300" dirty="0"/>
              <a:t>  </a:t>
            </a:r>
            <a:r>
              <a:rPr lang="en-US" sz="1300" dirty="0" err="1"/>
              <a:t>Toilettengang</a:t>
            </a:r>
            <a:endParaRPr lang="en-US" sz="1300" dirty="0"/>
          </a:p>
          <a:p>
            <a:pPr indent="-228600">
              <a:lnSpc>
                <a:spcPct val="90000"/>
              </a:lnSpc>
              <a:spcBef>
                <a:spcPts val="0"/>
              </a:spcBef>
              <a:spcAft>
                <a:spcPts val="600"/>
              </a:spcAft>
              <a:buFont typeface="Arial" panose="020B0604020202020204" pitchFamily="34" charset="0"/>
              <a:buChar char="•"/>
            </a:pPr>
            <a:r>
              <a:rPr lang="en-US" sz="1300" dirty="0"/>
              <a:t>  Die Kinder </a:t>
            </a:r>
            <a:r>
              <a:rPr lang="en-US" sz="1300" dirty="0" err="1"/>
              <a:t>werden</a:t>
            </a:r>
            <a:r>
              <a:rPr lang="en-US" sz="1300" dirty="0"/>
              <a:t> </a:t>
            </a:r>
            <a:r>
              <a:rPr lang="en-US" sz="1300" dirty="0" err="1"/>
              <a:t>ermutigt</a:t>
            </a:r>
            <a:r>
              <a:rPr lang="en-US" sz="1300" dirty="0"/>
              <a:t>, "Nein" </a:t>
            </a:r>
            <a:r>
              <a:rPr lang="en-US" sz="1300" dirty="0" err="1"/>
              <a:t>zu</a:t>
            </a:r>
            <a:r>
              <a:rPr lang="en-US" sz="1300" dirty="0"/>
              <a:t> </a:t>
            </a:r>
            <a:r>
              <a:rPr lang="en-US" sz="1300" dirty="0" err="1"/>
              <a:t>sagen</a:t>
            </a:r>
            <a:r>
              <a:rPr lang="en-US" sz="1300" dirty="0"/>
              <a:t> und </a:t>
            </a:r>
            <a:r>
              <a:rPr lang="en-US" sz="1300" dirty="0" err="1"/>
              <a:t>sich</a:t>
            </a:r>
            <a:r>
              <a:rPr lang="en-US" sz="1300" dirty="0"/>
              <a:t> </a:t>
            </a:r>
            <a:r>
              <a:rPr lang="en-US" sz="1300" dirty="0" err="1"/>
              <a:t>mitzuteilen</a:t>
            </a:r>
            <a:r>
              <a:rPr lang="en-US" sz="1300" dirty="0"/>
              <a:t>, </a:t>
            </a:r>
            <a:r>
              <a:rPr lang="en-US" sz="1300" dirty="0" err="1"/>
              <a:t>wenn</a:t>
            </a:r>
            <a:r>
              <a:rPr lang="en-US" sz="1300" dirty="0"/>
              <a:t> </a:t>
            </a:r>
            <a:r>
              <a:rPr lang="en-US" sz="1300" dirty="0" err="1"/>
              <a:t>etwas</a:t>
            </a:r>
            <a:r>
              <a:rPr lang="en-US" sz="1300" dirty="0"/>
              <a:t> nicht  </a:t>
            </a:r>
          </a:p>
          <a:p>
            <a:pPr indent="-228600">
              <a:lnSpc>
                <a:spcPct val="90000"/>
              </a:lnSpc>
              <a:spcBef>
                <a:spcPts val="0"/>
              </a:spcBef>
              <a:spcAft>
                <a:spcPts val="600"/>
              </a:spcAft>
              <a:buFont typeface="Arial" panose="020B0604020202020204" pitchFamily="34" charset="0"/>
              <a:buChar char="•"/>
            </a:pPr>
            <a:r>
              <a:rPr lang="en-US" sz="1300" dirty="0"/>
              <a:t>  </a:t>
            </a:r>
            <a:r>
              <a:rPr lang="en-US" sz="1300" dirty="0" err="1"/>
              <a:t>stimmt</a:t>
            </a:r>
            <a:endParaRPr lang="en-US" sz="1300" dirty="0"/>
          </a:p>
          <a:p>
            <a:pPr indent="-228600">
              <a:lnSpc>
                <a:spcPct val="90000"/>
              </a:lnSpc>
              <a:spcBef>
                <a:spcPts val="0"/>
              </a:spcBef>
              <a:spcAft>
                <a:spcPts val="600"/>
              </a:spcAft>
              <a:buFont typeface="Arial" panose="020B0604020202020204" pitchFamily="34" charset="0"/>
              <a:buChar char="•"/>
            </a:pPr>
            <a:r>
              <a:rPr lang="en-US" sz="1300" dirty="0"/>
              <a:t>  Wir </a:t>
            </a:r>
            <a:r>
              <a:rPr lang="en-US" sz="1300" dirty="0" err="1"/>
              <a:t>arbeiten</a:t>
            </a:r>
            <a:r>
              <a:rPr lang="en-US" sz="1300" dirty="0"/>
              <a:t> </a:t>
            </a:r>
            <a:r>
              <a:rPr lang="en-US" sz="1300" dirty="0" err="1"/>
              <a:t>eng</a:t>
            </a:r>
            <a:r>
              <a:rPr lang="en-US" sz="1300" dirty="0"/>
              <a:t> </a:t>
            </a:r>
            <a:r>
              <a:rPr lang="en-US" sz="1300" dirty="0" err="1"/>
              <a:t>mit</a:t>
            </a:r>
            <a:r>
              <a:rPr lang="en-US" sz="1300" dirty="0"/>
              <a:t> </a:t>
            </a:r>
            <a:r>
              <a:rPr lang="en-US" sz="1300" dirty="0" err="1"/>
              <a:t>Beratungsstellen</a:t>
            </a:r>
            <a:r>
              <a:rPr lang="en-US" sz="1300" dirty="0"/>
              <a:t> und dem </a:t>
            </a:r>
            <a:r>
              <a:rPr lang="en-US" sz="1300" dirty="0" err="1"/>
              <a:t>Jugendamt</a:t>
            </a:r>
            <a:r>
              <a:rPr lang="en-US" sz="1300" dirty="0"/>
              <a:t> </a:t>
            </a:r>
            <a:r>
              <a:rPr lang="en-US" sz="1300" dirty="0" err="1"/>
              <a:t>zusammen</a:t>
            </a:r>
            <a:r>
              <a:rPr lang="en-US" sz="1300" dirty="0"/>
              <a:t>, </a:t>
            </a:r>
            <a:r>
              <a:rPr lang="en-US" sz="1300" dirty="0" err="1"/>
              <a:t>wenn</a:t>
            </a:r>
            <a:endParaRPr lang="en-US" sz="1300" dirty="0"/>
          </a:p>
          <a:p>
            <a:pPr marL="0" indent="-228600">
              <a:lnSpc>
                <a:spcPct val="90000"/>
              </a:lnSpc>
              <a:spcBef>
                <a:spcPts val="0"/>
              </a:spcBef>
              <a:spcAft>
                <a:spcPts val="600"/>
              </a:spcAft>
              <a:buFont typeface="Arial" panose="020B0604020202020204" pitchFamily="34" charset="0"/>
              <a:buChar char="•"/>
            </a:pPr>
            <a:r>
              <a:rPr lang="en-US" sz="1300" dirty="0"/>
              <a:t>  es </a:t>
            </a:r>
            <a:r>
              <a:rPr lang="en-US" sz="1300" dirty="0" err="1"/>
              <a:t>erforderlich</a:t>
            </a:r>
            <a:r>
              <a:rPr lang="en-US" sz="1300" dirty="0"/>
              <a:t> </a:t>
            </a:r>
            <a:r>
              <a:rPr lang="en-US" sz="1300" dirty="0" err="1"/>
              <a:t>ist</a:t>
            </a:r>
            <a:r>
              <a:rPr lang="en-US" sz="1300" dirty="0"/>
              <a:t>.</a:t>
            </a:r>
          </a:p>
        </p:txBody>
      </p:sp>
      <p:sp>
        <p:nvSpPr>
          <p:cNvPr id="2" name="Fußzeilenplatzhalter 1">
            <a:extLst>
              <a:ext uri="{FF2B5EF4-FFF2-40B4-BE49-F238E27FC236}">
                <a16:creationId xmlns:a16="http://schemas.microsoft.com/office/drawing/2014/main" id="{314FDB6A-26CD-2DE1-0334-4213F77D378E}"/>
              </a:ext>
            </a:extLst>
          </p:cNvPr>
          <p:cNvSpPr>
            <a:spLocks noGrp="1"/>
          </p:cNvSpPr>
          <p:nvPr>
            <p:ph type="ftr" sz="quarter" idx="11"/>
          </p:nvPr>
        </p:nvSpPr>
        <p:spPr>
          <a:xfrm>
            <a:off x="4038600" y="6356350"/>
            <a:ext cx="5251174" cy="365125"/>
          </a:xfrm>
        </p:spPr>
        <p:txBody>
          <a:bodyPr vert="horz" lIns="91440" tIns="45720" rIns="91440" bIns="45720" rtlCol="0" anchor="ctr">
            <a:normAutofit/>
          </a:bodyPr>
          <a:lstStyle/>
          <a:p>
            <a:r>
              <a:rPr lang="en-US" sz="800" kern="1200" dirty="0" err="1">
                <a:solidFill>
                  <a:schemeClr val="tx1">
                    <a:tint val="75000"/>
                  </a:schemeClr>
                </a:solidFill>
                <a:latin typeface="+mn-lt"/>
                <a:ea typeface="+mn-ea"/>
                <a:cs typeface="+mn-cs"/>
              </a:rPr>
              <a:t>Landeskindergarten</a:t>
            </a:r>
            <a:r>
              <a:rPr lang="en-US" sz="800" kern="1200" dirty="0">
                <a:solidFill>
                  <a:schemeClr val="tx1">
                    <a:tint val="75000"/>
                  </a:schemeClr>
                </a:solidFill>
                <a:latin typeface="+mn-lt"/>
                <a:ea typeface="+mn-ea"/>
                <a:cs typeface="+mn-cs"/>
              </a:rPr>
              <a:t> Bromberg 18</a:t>
            </a:r>
          </a:p>
        </p:txBody>
      </p:sp>
    </p:spTree>
    <p:extLst>
      <p:ext uri="{BB962C8B-B14F-4D97-AF65-F5344CB8AC3E}">
        <p14:creationId xmlns:p14="http://schemas.microsoft.com/office/powerpoint/2010/main" val="30673870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Shape 24">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Arc 26">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 name="Textfeld 3">
            <a:extLst>
              <a:ext uri="{FF2B5EF4-FFF2-40B4-BE49-F238E27FC236}">
                <a16:creationId xmlns:a16="http://schemas.microsoft.com/office/drawing/2014/main" id="{229D0F3C-B2CC-6C1B-2168-02A6ECDD16F3}"/>
              </a:ext>
            </a:extLst>
          </p:cNvPr>
          <p:cNvSpPr txBox="1"/>
          <p:nvPr/>
        </p:nvSpPr>
        <p:spPr>
          <a:xfrm>
            <a:off x="838200" y="959667"/>
            <a:ext cx="6714659" cy="4949392"/>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b="1" spc="50" dirty="0"/>
              <a:t>Wie </a:t>
            </a:r>
            <a:r>
              <a:rPr lang="en-US" b="1" spc="50" dirty="0" err="1"/>
              <a:t>können</a:t>
            </a:r>
            <a:r>
              <a:rPr lang="en-US" b="1" spc="50" dirty="0"/>
              <a:t> Sie </a:t>
            </a:r>
            <a:r>
              <a:rPr lang="en-US" b="1" spc="50" dirty="0" err="1"/>
              <a:t>als</a:t>
            </a:r>
            <a:r>
              <a:rPr lang="en-US" b="1" spc="50" dirty="0"/>
              <a:t> </a:t>
            </a:r>
            <a:r>
              <a:rPr lang="en-US" b="1" spc="50" dirty="0" err="1"/>
              <a:t>Eltern</a:t>
            </a:r>
            <a:r>
              <a:rPr lang="en-US" b="1" spc="50" dirty="0"/>
              <a:t> </a:t>
            </a:r>
            <a:r>
              <a:rPr lang="en-US" b="1" spc="50" dirty="0" err="1"/>
              <a:t>mitwirken</a:t>
            </a:r>
            <a:r>
              <a:rPr lang="en-US" b="1" spc="50" dirty="0"/>
              <a:t>?</a:t>
            </a:r>
          </a:p>
          <a:p>
            <a:pPr>
              <a:lnSpc>
                <a:spcPct val="90000"/>
              </a:lnSpc>
              <a:spcAft>
                <a:spcPts val="600"/>
              </a:spcAft>
            </a:pPr>
            <a:endParaRPr lang="en-US" sz="1300" b="1" spc="50" dirty="0">
              <a:latin typeface="Abadi" panose="020B0604020104020204" pitchFamily="34" charset="0"/>
            </a:endParaRPr>
          </a:p>
          <a:p>
            <a:pPr>
              <a:lnSpc>
                <a:spcPct val="90000"/>
              </a:lnSpc>
              <a:spcAft>
                <a:spcPts val="600"/>
              </a:spcAft>
            </a:pPr>
            <a:endParaRPr lang="en-US" sz="1300" b="1" spc="50" dirty="0">
              <a:latin typeface="Abadi" panose="020B0604020104020204" pitchFamily="34" charset="0"/>
            </a:endParaRPr>
          </a:p>
          <a:p>
            <a:pPr indent="-228600">
              <a:buFont typeface="Arial" panose="020B0604020202020204" pitchFamily="34" charset="0"/>
              <a:buChar char="•"/>
            </a:pPr>
            <a:r>
              <a:rPr lang="en-US" sz="1400" spc="50" dirty="0"/>
              <a:t>- </a:t>
            </a:r>
            <a:r>
              <a:rPr lang="en-US" sz="1400" spc="50" dirty="0" err="1"/>
              <a:t>Sprechen</a:t>
            </a:r>
            <a:r>
              <a:rPr lang="en-US" sz="1400" spc="50" dirty="0"/>
              <a:t> Sie </a:t>
            </a:r>
            <a:r>
              <a:rPr lang="en-US" sz="1400" spc="50" dirty="0" err="1"/>
              <a:t>mit</a:t>
            </a:r>
            <a:r>
              <a:rPr lang="en-US" sz="1400" spc="50" dirty="0"/>
              <a:t> </a:t>
            </a:r>
            <a:r>
              <a:rPr lang="en-US" sz="1400" spc="50" dirty="0" err="1"/>
              <a:t>Ihrem</a:t>
            </a:r>
            <a:r>
              <a:rPr lang="en-US" sz="1400" spc="50" dirty="0"/>
              <a:t> Kind </a:t>
            </a:r>
            <a:r>
              <a:rPr lang="en-US" sz="1400" spc="50" dirty="0" err="1"/>
              <a:t>über</a:t>
            </a:r>
            <a:r>
              <a:rPr lang="en-US" sz="1400" spc="50" dirty="0"/>
              <a:t> seine </a:t>
            </a:r>
            <a:r>
              <a:rPr lang="en-US" sz="1400" spc="50" dirty="0" err="1"/>
              <a:t>Gefühle</a:t>
            </a:r>
            <a:r>
              <a:rPr lang="en-US" sz="1400" spc="50" dirty="0"/>
              <a:t> und </a:t>
            </a:r>
            <a:r>
              <a:rPr lang="en-US" sz="1400" spc="50" dirty="0" err="1"/>
              <a:t>Erlebnisse</a:t>
            </a:r>
            <a:r>
              <a:rPr lang="en-US" sz="1400" spc="50" dirty="0"/>
              <a:t>.</a:t>
            </a:r>
          </a:p>
          <a:p>
            <a:pPr indent="-228600">
              <a:buFont typeface="Arial" panose="020B0604020202020204" pitchFamily="34" charset="0"/>
              <a:buChar char="•"/>
            </a:pPr>
            <a:r>
              <a:rPr lang="en-US" sz="1400" spc="50" dirty="0"/>
              <a:t>- </a:t>
            </a:r>
            <a:r>
              <a:rPr lang="en-US" sz="1400" spc="50" dirty="0" err="1"/>
              <a:t>Stärken</a:t>
            </a:r>
            <a:r>
              <a:rPr lang="en-US" sz="1400" spc="50" dirty="0"/>
              <a:t> Sie </a:t>
            </a:r>
            <a:r>
              <a:rPr lang="en-US" sz="1400" spc="50" dirty="0" err="1"/>
              <a:t>Ihr</a:t>
            </a:r>
            <a:r>
              <a:rPr lang="en-US" sz="1400" spc="50" dirty="0"/>
              <a:t> Kind </a:t>
            </a:r>
            <a:r>
              <a:rPr lang="en-US" sz="1400" spc="50" dirty="0" err="1"/>
              <a:t>darin</a:t>
            </a:r>
            <a:r>
              <a:rPr lang="en-US" sz="1400" spc="50" dirty="0"/>
              <a:t>, </a:t>
            </a:r>
            <a:r>
              <a:rPr lang="en-US" sz="1400" spc="50" dirty="0" err="1"/>
              <a:t>sich</a:t>
            </a:r>
            <a:r>
              <a:rPr lang="en-US" sz="1400" spc="50" dirty="0"/>
              <a:t> </a:t>
            </a:r>
            <a:r>
              <a:rPr lang="en-US" sz="1400" spc="50" dirty="0" err="1"/>
              <a:t>selbst</a:t>
            </a:r>
            <a:r>
              <a:rPr lang="en-US" sz="1400" spc="50" dirty="0"/>
              <a:t> </a:t>
            </a:r>
            <a:r>
              <a:rPr lang="en-US" sz="1400" spc="50" dirty="0" err="1"/>
              <a:t>zu</a:t>
            </a:r>
            <a:r>
              <a:rPr lang="en-US" sz="1400" spc="50" dirty="0"/>
              <a:t> </a:t>
            </a:r>
            <a:r>
              <a:rPr lang="en-US" sz="1400" spc="50" dirty="0" err="1"/>
              <a:t>äußern</a:t>
            </a:r>
            <a:r>
              <a:rPr lang="en-US" sz="1400" spc="50" dirty="0"/>
              <a:t>.</a:t>
            </a:r>
          </a:p>
          <a:p>
            <a:pPr indent="-228600">
              <a:buFont typeface="Arial" panose="020B0604020202020204" pitchFamily="34" charset="0"/>
              <a:buChar char="•"/>
            </a:pPr>
            <a:r>
              <a:rPr lang="en-US" sz="1400" spc="50" dirty="0"/>
              <a:t>- </a:t>
            </a:r>
            <a:r>
              <a:rPr lang="en-US" sz="1400" spc="50" dirty="0" err="1"/>
              <a:t>Kommen</a:t>
            </a:r>
            <a:r>
              <a:rPr lang="en-US" sz="1400" spc="50" dirty="0"/>
              <a:t> Sie </a:t>
            </a:r>
            <a:r>
              <a:rPr lang="en-US" sz="1400" spc="50" dirty="0" err="1"/>
              <a:t>bei</a:t>
            </a:r>
            <a:r>
              <a:rPr lang="en-US" sz="1400" spc="50" dirty="0"/>
              <a:t> </a:t>
            </a:r>
            <a:r>
              <a:rPr lang="en-US" sz="1400" spc="50" dirty="0" err="1"/>
              <a:t>Fragen</a:t>
            </a:r>
            <a:r>
              <a:rPr lang="en-US" sz="1400" spc="50" dirty="0"/>
              <a:t> </a:t>
            </a:r>
            <a:r>
              <a:rPr lang="en-US" sz="1400" spc="50" dirty="0" err="1"/>
              <a:t>oder</a:t>
            </a:r>
            <a:r>
              <a:rPr lang="en-US" sz="1400" spc="50" dirty="0"/>
              <a:t> </a:t>
            </a:r>
            <a:r>
              <a:rPr lang="en-US" sz="1400" spc="50" dirty="0" err="1"/>
              <a:t>Unsicherheiten</a:t>
            </a:r>
            <a:r>
              <a:rPr lang="en-US" sz="1400" spc="50" dirty="0"/>
              <a:t> </a:t>
            </a:r>
            <a:r>
              <a:rPr lang="en-US" sz="1400" spc="50" dirty="0" err="1"/>
              <a:t>jederzeit</a:t>
            </a:r>
            <a:r>
              <a:rPr lang="en-US" sz="1400" spc="50" dirty="0"/>
              <a:t> auf </a:t>
            </a:r>
            <a:r>
              <a:rPr lang="en-US" sz="1400" spc="50" dirty="0" err="1"/>
              <a:t>uns</a:t>
            </a:r>
            <a:r>
              <a:rPr lang="en-US" sz="1400" spc="50" dirty="0"/>
              <a:t> </a:t>
            </a:r>
            <a:r>
              <a:rPr lang="en-US" sz="1400" spc="50" dirty="0" err="1"/>
              <a:t>zu</a:t>
            </a:r>
            <a:r>
              <a:rPr lang="en-US" sz="1400" spc="50" dirty="0"/>
              <a:t>.</a:t>
            </a:r>
          </a:p>
          <a:p>
            <a:pPr indent="-228600">
              <a:buFont typeface="Arial" panose="020B0604020202020204" pitchFamily="34" charset="0"/>
              <a:buChar char="•"/>
            </a:pPr>
            <a:endParaRPr lang="en-US" sz="1400" spc="50" dirty="0"/>
          </a:p>
          <a:p>
            <a:pPr indent="-228600">
              <a:buFont typeface="Arial" panose="020B0604020202020204" pitchFamily="34" charset="0"/>
              <a:buChar char="•"/>
            </a:pPr>
            <a:r>
              <a:rPr lang="en-US" sz="1400" spc="50" dirty="0" err="1"/>
              <a:t>Ansprechpartnerin</a:t>
            </a:r>
            <a:r>
              <a:rPr lang="en-US" sz="1400" spc="50" dirty="0"/>
              <a:t> </a:t>
            </a:r>
            <a:r>
              <a:rPr lang="en-US" sz="1400" spc="50" dirty="0" err="1"/>
              <a:t>bei</a:t>
            </a:r>
            <a:r>
              <a:rPr lang="en-US" sz="1400" spc="50" dirty="0"/>
              <a:t> </a:t>
            </a:r>
            <a:r>
              <a:rPr lang="en-US" sz="1400" spc="50" dirty="0" err="1"/>
              <a:t>uns</a:t>
            </a:r>
            <a:r>
              <a:rPr lang="en-US" sz="1400" spc="50" dirty="0"/>
              <a:t>:</a:t>
            </a:r>
          </a:p>
          <a:p>
            <a:pPr indent="-228600">
              <a:buFont typeface="Arial" panose="020B0604020202020204" pitchFamily="34" charset="0"/>
              <a:buChar char="•"/>
            </a:pPr>
            <a:r>
              <a:rPr lang="en-US" sz="1400" spc="50" dirty="0"/>
              <a:t>Bei </a:t>
            </a:r>
            <a:r>
              <a:rPr lang="en-US" sz="1400" spc="50" dirty="0" err="1"/>
              <a:t>Anliegen</a:t>
            </a:r>
            <a:r>
              <a:rPr lang="en-US" sz="1400" spc="50" dirty="0"/>
              <a:t> </a:t>
            </a:r>
            <a:r>
              <a:rPr lang="en-US" sz="1400" spc="50" dirty="0" err="1"/>
              <a:t>zum</a:t>
            </a:r>
            <a:r>
              <a:rPr lang="en-US" sz="1400" spc="50" dirty="0"/>
              <a:t> Thema </a:t>
            </a:r>
            <a:r>
              <a:rPr lang="en-US" sz="1400" spc="50" dirty="0" err="1"/>
              <a:t>Kinderschutz</a:t>
            </a:r>
            <a:r>
              <a:rPr lang="en-US" sz="1400" spc="50" dirty="0"/>
              <a:t> </a:t>
            </a:r>
            <a:r>
              <a:rPr lang="en-US" sz="1400" spc="50" dirty="0" err="1"/>
              <a:t>können</a:t>
            </a:r>
            <a:r>
              <a:rPr lang="en-US" sz="1400" spc="50" dirty="0"/>
              <a:t> Sie </a:t>
            </a:r>
            <a:r>
              <a:rPr lang="en-US" sz="1400" spc="50" dirty="0" err="1"/>
              <a:t>sich</a:t>
            </a:r>
            <a:r>
              <a:rPr lang="en-US" sz="1400" spc="50" dirty="0"/>
              <a:t> </a:t>
            </a:r>
            <a:r>
              <a:rPr lang="en-US" sz="1400" spc="50" dirty="0" err="1"/>
              <a:t>vertrauensvoll</a:t>
            </a:r>
            <a:r>
              <a:rPr lang="en-US" sz="1400" spc="50" dirty="0"/>
              <a:t> </a:t>
            </a:r>
            <a:r>
              <a:rPr lang="en-US" sz="1400" spc="50" dirty="0" err="1"/>
              <a:t>wenden</a:t>
            </a:r>
            <a:endParaRPr lang="en-US" sz="1400" spc="50" dirty="0"/>
          </a:p>
          <a:p>
            <a:r>
              <a:rPr lang="en-US" sz="1400" spc="50" dirty="0"/>
              <a:t>     an  </a:t>
            </a:r>
          </a:p>
          <a:p>
            <a:pPr indent="-228600">
              <a:buFont typeface="Arial" panose="020B0604020202020204" pitchFamily="34" charset="0"/>
              <a:buChar char="•"/>
            </a:pPr>
            <a:endParaRPr lang="en-US" sz="1400" spc="50" dirty="0"/>
          </a:p>
          <a:p>
            <a:pPr indent="-228600">
              <a:buFont typeface="Arial" panose="020B0604020202020204" pitchFamily="34" charset="0"/>
              <a:buChar char="•"/>
            </a:pPr>
            <a:r>
              <a:rPr lang="en-US" sz="1400" spc="50" dirty="0"/>
              <a:t>Frau Maria Grundtner             Frau Olivia Steiner</a:t>
            </a:r>
          </a:p>
          <a:p>
            <a:pPr indent="-228600">
              <a:buFont typeface="Arial" panose="020B0604020202020204" pitchFamily="34" charset="0"/>
              <a:buChar char="•"/>
            </a:pPr>
            <a:r>
              <a:rPr lang="en-US" sz="1400" spc="50" dirty="0"/>
              <a:t>02629/8273                              02629/8559</a:t>
            </a:r>
          </a:p>
          <a:p>
            <a:pPr indent="-228600">
              <a:buFont typeface="Arial" panose="020B0604020202020204" pitchFamily="34" charset="0"/>
              <a:buChar char="•"/>
            </a:pPr>
            <a:endParaRPr lang="en-US" sz="1400" spc="50" dirty="0"/>
          </a:p>
          <a:p>
            <a:pPr indent="-228600">
              <a:buFont typeface="Arial" panose="020B0604020202020204" pitchFamily="34" charset="0"/>
              <a:buChar char="•"/>
            </a:pPr>
            <a:r>
              <a:rPr lang="en-US" sz="1400" b="1" spc="50" dirty="0"/>
              <a:t>E-Mail: kiga.bromberg@outlook.at</a:t>
            </a:r>
          </a:p>
          <a:p>
            <a:pPr indent="-228600">
              <a:buFont typeface="Arial" panose="020B0604020202020204" pitchFamily="34" charset="0"/>
              <a:buChar char="•"/>
            </a:pPr>
            <a:r>
              <a:rPr lang="en-US" sz="1400" b="1" spc="50" dirty="0"/>
              <a:t>Wir </a:t>
            </a:r>
            <a:r>
              <a:rPr lang="en-US" sz="1400" b="1" spc="50" dirty="0" err="1"/>
              <a:t>danken</a:t>
            </a:r>
            <a:r>
              <a:rPr lang="en-US" sz="1400" b="1" spc="50" dirty="0"/>
              <a:t> Ihnen für </a:t>
            </a:r>
            <a:r>
              <a:rPr lang="en-US" sz="1400" b="1" spc="50" dirty="0" err="1"/>
              <a:t>Ihr</a:t>
            </a:r>
            <a:r>
              <a:rPr lang="en-US" sz="1400" b="1" spc="50" dirty="0"/>
              <a:t> </a:t>
            </a:r>
            <a:r>
              <a:rPr lang="en-US" sz="1400" b="1" spc="50" dirty="0" err="1"/>
              <a:t>Vertrauen</a:t>
            </a:r>
            <a:r>
              <a:rPr lang="en-US" sz="1400" b="1" spc="50" dirty="0"/>
              <a:t> und die </a:t>
            </a:r>
            <a:r>
              <a:rPr lang="en-US" sz="1400" b="1" spc="50" dirty="0" err="1"/>
              <a:t>gute</a:t>
            </a:r>
            <a:r>
              <a:rPr lang="en-US" sz="1400" b="1" spc="50" dirty="0"/>
              <a:t> Zusammenarbeit. Nur</a:t>
            </a:r>
          </a:p>
          <a:p>
            <a:r>
              <a:rPr lang="en-US" sz="1400" b="1" spc="50" dirty="0"/>
              <a:t>     </a:t>
            </a:r>
            <a:r>
              <a:rPr lang="en-US" sz="1400" b="1" spc="50" dirty="0" err="1"/>
              <a:t>gemeinsam</a:t>
            </a:r>
            <a:r>
              <a:rPr lang="en-US" sz="1400" b="1" spc="50" dirty="0"/>
              <a:t> </a:t>
            </a:r>
            <a:r>
              <a:rPr lang="en-US" sz="1400" b="1" spc="50" dirty="0" err="1"/>
              <a:t>können</a:t>
            </a:r>
            <a:r>
              <a:rPr lang="en-US" sz="1400" b="1" spc="50" dirty="0"/>
              <a:t> </a:t>
            </a:r>
            <a:r>
              <a:rPr lang="en-US" sz="1400" b="1" spc="50" dirty="0" err="1"/>
              <a:t>wir</a:t>
            </a:r>
            <a:r>
              <a:rPr lang="en-US" sz="1400" b="1" spc="50" dirty="0"/>
              <a:t> </a:t>
            </a:r>
            <a:r>
              <a:rPr lang="en-US" sz="1400" b="1" spc="50" dirty="0" err="1"/>
              <a:t>einen</a:t>
            </a:r>
            <a:r>
              <a:rPr lang="en-US" sz="1400" b="1" spc="50" dirty="0"/>
              <a:t> </a:t>
            </a:r>
            <a:r>
              <a:rPr lang="en-US" sz="1400" b="1" spc="50" dirty="0" err="1"/>
              <a:t>sicheren</a:t>
            </a:r>
            <a:r>
              <a:rPr lang="en-US" sz="1400" b="1" spc="50" dirty="0"/>
              <a:t> Ort </a:t>
            </a:r>
            <a:r>
              <a:rPr lang="en-US" sz="1400" b="1" spc="50" dirty="0" err="1"/>
              <a:t>schaffen</a:t>
            </a:r>
            <a:r>
              <a:rPr lang="en-US" sz="1400" b="1" spc="50" dirty="0"/>
              <a:t>, an dem </a:t>
            </a:r>
            <a:r>
              <a:rPr lang="en-US" sz="1400" b="1" spc="50" dirty="0" err="1"/>
              <a:t>sich</a:t>
            </a:r>
            <a:r>
              <a:rPr lang="en-US" sz="1400" b="1" spc="50" dirty="0"/>
              <a:t> Kinder </a:t>
            </a:r>
            <a:r>
              <a:rPr lang="en-US" sz="1400" b="1" spc="50" dirty="0" err="1"/>
              <a:t>wohl</a:t>
            </a:r>
            <a:endParaRPr lang="en-US" sz="1400" b="1" spc="50" dirty="0"/>
          </a:p>
          <a:p>
            <a:r>
              <a:rPr lang="en-US" sz="1400" b="1" spc="50" dirty="0"/>
              <a:t>     und </a:t>
            </a:r>
            <a:r>
              <a:rPr lang="en-US" sz="1400" b="1" spc="50" dirty="0" err="1"/>
              <a:t>geschützt</a:t>
            </a:r>
            <a:r>
              <a:rPr lang="en-US" sz="1400" b="1" spc="50" dirty="0"/>
              <a:t> </a:t>
            </a:r>
            <a:r>
              <a:rPr lang="en-US" sz="1400" b="1" spc="50" dirty="0" err="1"/>
              <a:t>fühlen</a:t>
            </a:r>
            <a:endParaRPr lang="en-US" sz="1400" b="1" spc="50" dirty="0"/>
          </a:p>
          <a:p>
            <a:endParaRPr lang="en-US" sz="1300" spc="50" dirty="0">
              <a:latin typeface="Abadi" panose="020B0604020104020204" pitchFamily="34" charset="0"/>
            </a:endParaRPr>
          </a:p>
        </p:txBody>
      </p:sp>
      <p:sp>
        <p:nvSpPr>
          <p:cNvPr id="2" name="Fußzeilenplatzhalter 1">
            <a:extLst>
              <a:ext uri="{FF2B5EF4-FFF2-40B4-BE49-F238E27FC236}">
                <a16:creationId xmlns:a16="http://schemas.microsoft.com/office/drawing/2014/main" id="{7B0A720D-FDB6-3BE4-4BF2-35DA0B5E115A}"/>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r>
              <a:rPr lang="en-US" sz="900" kern="1200" dirty="0" err="1">
                <a:solidFill>
                  <a:schemeClr val="tx1">
                    <a:tint val="75000"/>
                  </a:schemeClr>
                </a:solidFill>
                <a:latin typeface="+mn-lt"/>
                <a:ea typeface="+mn-ea"/>
                <a:cs typeface="+mn-cs"/>
              </a:rPr>
              <a:t>Landeskindergarten</a:t>
            </a:r>
            <a:r>
              <a:rPr lang="en-US" sz="900" kern="1200" dirty="0">
                <a:solidFill>
                  <a:schemeClr val="tx1">
                    <a:tint val="75000"/>
                  </a:schemeClr>
                </a:solidFill>
                <a:latin typeface="+mn-lt"/>
                <a:ea typeface="+mn-ea"/>
                <a:cs typeface="+mn-cs"/>
              </a:rPr>
              <a:t> Bromberg 19</a:t>
            </a:r>
          </a:p>
        </p:txBody>
      </p:sp>
      <p:pic>
        <p:nvPicPr>
          <p:cNvPr id="5" name="Grafik 4" descr="Ein Bild, das Kinderkunst, Zeichnung, Bild, Regenbogen enthält.&#10;&#10;KI-generierte Inhalte können fehlerhaft sein.">
            <a:extLst>
              <a:ext uri="{FF2B5EF4-FFF2-40B4-BE49-F238E27FC236}">
                <a16:creationId xmlns:a16="http://schemas.microsoft.com/office/drawing/2014/main" id="{5AC0325D-053E-56BB-B7D0-6EBEAD269060}"/>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8005559" y="1611923"/>
            <a:ext cx="3100591" cy="3816111"/>
          </a:xfrm>
          <a:prstGeom prst="rect">
            <a:avLst/>
          </a:prstGeom>
        </p:spPr>
      </p:pic>
    </p:spTree>
    <p:extLst>
      <p:ext uri="{BB962C8B-B14F-4D97-AF65-F5344CB8AC3E}">
        <p14:creationId xmlns:p14="http://schemas.microsoft.com/office/powerpoint/2010/main" val="8322327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3C8E93B-E78B-4F89-BAA0-2CEE1CBF3A30}"/>
              </a:ext>
            </a:extLst>
          </p:cNvPr>
          <p:cNvSpPr>
            <a:spLocks noGrp="1"/>
          </p:cNvSpPr>
          <p:nvPr>
            <p:ph type="title"/>
          </p:nvPr>
        </p:nvSpPr>
        <p:spPr>
          <a:xfrm>
            <a:off x="481013" y="3752849"/>
            <a:ext cx="3290887" cy="2452687"/>
          </a:xfrm>
        </p:spPr>
        <p:txBody>
          <a:bodyPr vert="horz" lIns="91440" tIns="45720" rIns="91440" bIns="45720" rtlCol="0" anchor="ctr">
            <a:normAutofit/>
          </a:bodyPr>
          <a:lstStyle/>
          <a:p>
            <a:br>
              <a:rPr lang="en-US" sz="2800" dirty="0"/>
            </a:br>
            <a:r>
              <a:rPr lang="en-US" sz="2800" b="1" dirty="0"/>
              <a:t>DAS KINDERGARTENTEAM</a:t>
            </a:r>
            <a:br>
              <a:rPr lang="en-US" sz="2800" dirty="0"/>
            </a:br>
            <a:endParaRPr lang="en-US" sz="2800" dirty="0"/>
          </a:p>
        </p:txBody>
      </p:sp>
      <p:pic>
        <p:nvPicPr>
          <p:cNvPr id="8" name="Bildplatzhalter 7" descr="Ein Bild, das Kleidung, Person, Lächeln, draußen enthält.&#10;&#10;KI-generierte Inhalte können fehlerhaft sein.">
            <a:extLst>
              <a:ext uri="{FF2B5EF4-FFF2-40B4-BE49-F238E27FC236}">
                <a16:creationId xmlns:a16="http://schemas.microsoft.com/office/drawing/2014/main" id="{62C32842-2590-C31F-F7D2-06B60A145DE1}"/>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t="10526" b="43707"/>
          <a:stretch>
            <a:fillRect/>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Inhaltsplatzhalter 2">
            <a:extLst>
              <a:ext uri="{FF2B5EF4-FFF2-40B4-BE49-F238E27FC236}">
                <a16:creationId xmlns:a16="http://schemas.microsoft.com/office/drawing/2014/main" id="{339F5808-815D-457D-A854-3338ACD2CFF0}"/>
              </a:ext>
            </a:extLst>
          </p:cNvPr>
          <p:cNvSpPr>
            <a:spLocks noGrp="1"/>
          </p:cNvSpPr>
          <p:nvPr>
            <p:ph type="body" sz="half" idx="2"/>
          </p:nvPr>
        </p:nvSpPr>
        <p:spPr>
          <a:xfrm>
            <a:off x="3865830" y="3210128"/>
            <a:ext cx="7843565" cy="2995409"/>
          </a:xfrm>
        </p:spPr>
        <p:txBody>
          <a:bodyPr vert="horz" lIns="91440" tIns="45720" rIns="91440" bIns="45720" rtlCol="0" anchor="ctr">
            <a:normAutofit/>
          </a:bodyPr>
          <a:lstStyle/>
          <a:p>
            <a:pPr indent="-228600">
              <a:buFont typeface="Arial" panose="020B0604020202020204" pitchFamily="34" charset="0"/>
              <a:buChar char="•"/>
            </a:pPr>
            <a:endParaRPr lang="en-US" sz="1000" b="1" dirty="0"/>
          </a:p>
          <a:p>
            <a:endParaRPr lang="en-US" sz="1000" b="1" dirty="0"/>
          </a:p>
          <a:p>
            <a:r>
              <a:rPr lang="en-US" sz="1500" b="1" dirty="0"/>
              <a:t>                                                  Maria Grundtner: </a:t>
            </a:r>
            <a:r>
              <a:rPr lang="en-US" sz="1500" dirty="0" err="1"/>
              <a:t>Kindergartenleiterin</a:t>
            </a:r>
            <a:r>
              <a:rPr lang="en-US" sz="1500" dirty="0"/>
              <a:t> </a:t>
            </a:r>
          </a:p>
          <a:p>
            <a:pPr>
              <a:spcBef>
                <a:spcPts val="0"/>
              </a:spcBef>
            </a:pPr>
            <a:r>
              <a:rPr lang="en-US" sz="1500" dirty="0"/>
              <a:t>                                                                                    </a:t>
            </a:r>
            <a:r>
              <a:rPr lang="en-US" sz="1500" dirty="0" err="1"/>
              <a:t>Elementarpädagogin</a:t>
            </a:r>
            <a:endParaRPr lang="en-US" sz="1500" dirty="0"/>
          </a:p>
          <a:p>
            <a:pPr>
              <a:spcBef>
                <a:spcPts val="0"/>
              </a:spcBef>
            </a:pPr>
            <a:r>
              <a:rPr lang="en-US" sz="1500" dirty="0"/>
              <a:t>                                                                                    </a:t>
            </a:r>
            <a:r>
              <a:rPr lang="en-US" sz="1500" dirty="0" err="1"/>
              <a:t>Motopädagogin</a:t>
            </a:r>
            <a:endParaRPr lang="en-US" sz="1500" dirty="0"/>
          </a:p>
          <a:p>
            <a:pPr>
              <a:spcBef>
                <a:spcPts val="0"/>
              </a:spcBef>
            </a:pPr>
            <a:r>
              <a:rPr lang="en-US" sz="1500" dirty="0"/>
              <a:t> </a:t>
            </a:r>
            <a:r>
              <a:rPr lang="en-US" sz="1500" b="1" dirty="0"/>
              <a:t>Olivia Steiner</a:t>
            </a:r>
            <a:r>
              <a:rPr lang="en-US" sz="1500" dirty="0"/>
              <a:t>: </a:t>
            </a:r>
            <a:r>
              <a:rPr lang="en-US" sz="1500" dirty="0" err="1"/>
              <a:t>Elementarpädagogin</a:t>
            </a:r>
            <a:r>
              <a:rPr lang="en-US" sz="1500" dirty="0"/>
              <a:t>                   </a:t>
            </a:r>
            <a:r>
              <a:rPr lang="en-US" sz="1500" dirty="0" err="1"/>
              <a:t>Montessoripädagogin</a:t>
            </a:r>
            <a:endParaRPr lang="en-US" sz="1500" dirty="0"/>
          </a:p>
          <a:p>
            <a:pPr>
              <a:spcBef>
                <a:spcPts val="0"/>
              </a:spcBef>
            </a:pPr>
            <a:r>
              <a:rPr lang="en-US" sz="1500" b="1" dirty="0"/>
              <a:t>                            </a:t>
            </a:r>
            <a:r>
              <a:rPr lang="en-US" sz="1500" dirty="0" err="1"/>
              <a:t>Motopädagogin</a:t>
            </a:r>
            <a:r>
              <a:rPr lang="en-US" sz="1500" dirty="0"/>
              <a:t> </a:t>
            </a:r>
            <a:r>
              <a:rPr lang="en-US" sz="1500" b="1" dirty="0"/>
              <a:t>                                                           </a:t>
            </a:r>
          </a:p>
          <a:p>
            <a:pPr>
              <a:spcBef>
                <a:spcPts val="0"/>
              </a:spcBef>
            </a:pPr>
            <a:r>
              <a:rPr lang="en-US" sz="1500" b="1" dirty="0"/>
              <a:t>                                                                                                   Maria </a:t>
            </a:r>
            <a:r>
              <a:rPr lang="en-US" sz="1500" b="1" dirty="0" err="1"/>
              <a:t>Ponweiser</a:t>
            </a:r>
            <a:r>
              <a:rPr lang="en-US" sz="1500" dirty="0"/>
              <a:t>: </a:t>
            </a:r>
            <a:r>
              <a:rPr lang="en-US" sz="1500" dirty="0" err="1"/>
              <a:t>Kinderbetreuerin</a:t>
            </a:r>
            <a:endParaRPr lang="en-US" sz="1500" dirty="0"/>
          </a:p>
          <a:p>
            <a:pPr>
              <a:spcBef>
                <a:spcPts val="0"/>
              </a:spcBef>
            </a:pPr>
            <a:r>
              <a:rPr lang="en-US" sz="1500" b="1" dirty="0"/>
              <a:t>                                                                                                                Astrid Scherz</a:t>
            </a:r>
            <a:r>
              <a:rPr lang="en-US" sz="1500" dirty="0"/>
              <a:t>: </a:t>
            </a:r>
            <a:r>
              <a:rPr lang="en-US" sz="1500" dirty="0" err="1"/>
              <a:t>Kinderbetreuerin</a:t>
            </a:r>
            <a:endParaRPr lang="en-US" sz="1500" dirty="0"/>
          </a:p>
          <a:p>
            <a:pPr>
              <a:spcBef>
                <a:spcPts val="0"/>
              </a:spcBef>
            </a:pPr>
            <a:r>
              <a:rPr lang="en-US" sz="1500" b="1" dirty="0"/>
              <a:t>   Magdalena </a:t>
            </a:r>
            <a:r>
              <a:rPr lang="en-US" sz="1500" b="1" dirty="0" err="1"/>
              <a:t>Ponweiser</a:t>
            </a:r>
            <a:r>
              <a:rPr lang="en-US" sz="1500" dirty="0"/>
              <a:t>: </a:t>
            </a:r>
            <a:r>
              <a:rPr lang="en-US" sz="1500" dirty="0" err="1"/>
              <a:t>Kinderbetreuerin</a:t>
            </a:r>
            <a:endParaRPr lang="en-US" sz="1500" dirty="0"/>
          </a:p>
          <a:p>
            <a:pPr>
              <a:spcBef>
                <a:spcPts val="0"/>
              </a:spcBef>
            </a:pPr>
            <a:r>
              <a:rPr lang="en-US" sz="1500" b="1" dirty="0"/>
              <a:t>Sabrina Haberl</a:t>
            </a:r>
            <a:r>
              <a:rPr lang="en-US" sz="1500" dirty="0"/>
              <a:t>: </a:t>
            </a:r>
            <a:r>
              <a:rPr lang="en-US" sz="1500" dirty="0" err="1"/>
              <a:t>Kinderbetreuerin</a:t>
            </a:r>
            <a:endParaRPr lang="en-US" sz="1500" dirty="0"/>
          </a:p>
        </p:txBody>
      </p:sp>
      <p:sp>
        <p:nvSpPr>
          <p:cNvPr id="4" name="Fußzeilenplatzhalter 3">
            <a:extLst>
              <a:ext uri="{FF2B5EF4-FFF2-40B4-BE49-F238E27FC236}">
                <a16:creationId xmlns:a16="http://schemas.microsoft.com/office/drawing/2014/main" id="{68F56C69-418D-4A50-9035-D9812C954E2E}"/>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a:spcAft>
                <a:spcPts val="600"/>
              </a:spcAft>
              <a:defRPr/>
            </a:pPr>
            <a:r>
              <a:rPr lang="en-US" kern="1200">
                <a:solidFill>
                  <a:schemeClr val="tx1">
                    <a:lumMod val="75000"/>
                    <a:lumOff val="25000"/>
                  </a:schemeClr>
                </a:solidFill>
                <a:latin typeface="Calibri" panose="020F0502020204030204"/>
                <a:ea typeface="+mn-ea"/>
                <a:cs typeface="+mn-cs"/>
              </a:rPr>
              <a:t>Landeskindergarten Bromberg 2</a:t>
            </a:r>
          </a:p>
        </p:txBody>
      </p:sp>
    </p:spTree>
    <p:extLst>
      <p:ext uri="{BB962C8B-B14F-4D97-AF65-F5344CB8AC3E}">
        <p14:creationId xmlns:p14="http://schemas.microsoft.com/office/powerpoint/2010/main" val="17722374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el 1">
            <a:extLst>
              <a:ext uri="{FF2B5EF4-FFF2-40B4-BE49-F238E27FC236}">
                <a16:creationId xmlns:a16="http://schemas.microsoft.com/office/drawing/2014/main" id="{D7D0321A-4515-472C-9995-FF84608C39C9}"/>
              </a:ext>
            </a:extLst>
          </p:cNvPr>
          <p:cNvSpPr>
            <a:spLocks noGrp="1"/>
          </p:cNvSpPr>
          <p:nvPr>
            <p:ph type="title"/>
          </p:nvPr>
        </p:nvSpPr>
        <p:spPr>
          <a:xfrm>
            <a:off x="838200" y="365125"/>
            <a:ext cx="10515600" cy="1325563"/>
          </a:xfrm>
        </p:spPr>
        <p:txBody>
          <a:bodyPr>
            <a:normAutofit/>
          </a:bodyPr>
          <a:lstStyle/>
          <a:p>
            <a:r>
              <a:rPr lang="de-DE" sz="2800" b="1" dirty="0">
                <a:latin typeface="+mn-lt"/>
              </a:rPr>
              <a:t>PORTFOLIO</a:t>
            </a:r>
            <a:endParaRPr lang="de-AT" sz="2800" b="1" dirty="0">
              <a:latin typeface="+mn-lt"/>
            </a:endParaRPr>
          </a:p>
        </p:txBody>
      </p:sp>
      <p:sp>
        <p:nvSpPr>
          <p:cNvPr id="13" name="Arc 12">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Inhaltsplatzhalter 2">
            <a:extLst>
              <a:ext uri="{FF2B5EF4-FFF2-40B4-BE49-F238E27FC236}">
                <a16:creationId xmlns:a16="http://schemas.microsoft.com/office/drawing/2014/main" id="{0A5DA3A9-CB1F-4C74-8735-BE074302173C}"/>
              </a:ext>
            </a:extLst>
          </p:cNvPr>
          <p:cNvSpPr>
            <a:spLocks noGrp="1"/>
          </p:cNvSpPr>
          <p:nvPr>
            <p:ph idx="1"/>
          </p:nvPr>
        </p:nvSpPr>
        <p:spPr>
          <a:xfrm>
            <a:off x="838200" y="1825625"/>
            <a:ext cx="10515600" cy="4351338"/>
          </a:xfrm>
        </p:spPr>
        <p:txBody>
          <a:bodyPr>
            <a:normAutofit/>
          </a:bodyPr>
          <a:lstStyle/>
          <a:p>
            <a:pPr marL="0" indent="0">
              <a:buNone/>
            </a:pPr>
            <a:r>
              <a:rPr lang="de-DE" sz="1500" dirty="0"/>
              <a:t>Es ist uns ein großes Anliegen, dass sich ihr Kind bei uns im Kindergarten wohl und geborgen fühlt. Es ist uns auch wichtig, jedes Kind mit seinen individuellen Begabungen, Stärken und Fähigkeiten durch unsere pädagogischen Angebote zu unterstützen.</a:t>
            </a:r>
          </a:p>
          <a:p>
            <a:pPr marL="0" indent="0">
              <a:buNone/>
            </a:pPr>
            <a:r>
              <a:rPr lang="de-DE" sz="1500" b="1" dirty="0"/>
              <a:t>„Mein Kindergarten-Portfolio“</a:t>
            </a:r>
          </a:p>
          <a:p>
            <a:r>
              <a:rPr lang="de-DE" sz="1500" dirty="0"/>
              <a:t>… begleitet ihr Kind in den nächsten Jahren, dort werden die großen und kleinen Lernschritte vermerkt.</a:t>
            </a:r>
          </a:p>
          <a:p>
            <a:r>
              <a:rPr lang="de-DE" sz="1500" dirty="0"/>
              <a:t>… es gibt Platz für Zeichnungen, Fotos, Werke und Aussagen ihres Kindes sowie Kommentare der Pädagogin.</a:t>
            </a:r>
          </a:p>
          <a:p>
            <a:r>
              <a:rPr lang="de-DE" sz="1500" dirty="0"/>
              <a:t>Sie erhalten Einblick in die Interessen ihres Kindes im Kindergarten und erfahren, womit ihr Kind gerne spielt, was ihm Spaß macht, worüber es sich freut und worauf es stolz ist.</a:t>
            </a:r>
          </a:p>
          <a:p>
            <a:r>
              <a:rPr lang="de-DE" sz="1500" dirty="0"/>
              <a:t>Jedes Kind hat seine ganz persönliche Mappe, die weder an der Anzahl der Werke noch an Themen vergleichbar ist.</a:t>
            </a:r>
          </a:p>
          <a:p>
            <a:r>
              <a:rPr lang="de-DE" sz="1500" dirty="0"/>
              <a:t>Das Portfolio soll etwas ganz Persönliches für ihr Kind sei.</a:t>
            </a:r>
            <a:r>
              <a:rPr lang="de-AT" sz="1500" dirty="0"/>
              <a:t> Deshalb laden wir Sie herzlich dazu ein, gemeinsam mit ihrem Kind besondere Ereignisse hinzuzufügen, z.B. ein Foto vom Lieblingstier, einen Ausflug, …</a:t>
            </a:r>
          </a:p>
          <a:p>
            <a:r>
              <a:rPr lang="de-DE" sz="1500" dirty="0"/>
              <a:t>P</a:t>
            </a:r>
            <a:r>
              <a:rPr lang="de-AT" sz="1500" dirty="0" err="1"/>
              <a:t>ortfolio</a:t>
            </a:r>
            <a:r>
              <a:rPr lang="de-AT" sz="1500" dirty="0"/>
              <a:t> zeigt, was Kinder können.</a:t>
            </a:r>
          </a:p>
          <a:p>
            <a:r>
              <a:rPr lang="de-DE" sz="1500" dirty="0"/>
              <a:t>P</a:t>
            </a:r>
            <a:r>
              <a:rPr lang="de-AT" sz="1500" dirty="0" err="1"/>
              <a:t>ortfolio</a:t>
            </a:r>
            <a:r>
              <a:rPr lang="de-AT" sz="1500" dirty="0"/>
              <a:t> ist Bildungsarbeit -  man tritt in Kontakt mit dem Kind und es lernt, über Erlebtes zu reflektieren.</a:t>
            </a:r>
          </a:p>
          <a:p>
            <a:r>
              <a:rPr lang="de-DE" sz="1500" dirty="0"/>
              <a:t>W</a:t>
            </a:r>
            <a:r>
              <a:rPr lang="de-AT" sz="1500" dirty="0" err="1"/>
              <a:t>ichtige</a:t>
            </a:r>
            <a:r>
              <a:rPr lang="de-AT" sz="1500" dirty="0"/>
              <a:t> Erfahrungen der Kinder werden verarbeitet, Lerninhalte gefestigt und neue Denkprozesse in Gang gesetzt.</a:t>
            </a:r>
            <a:endParaRPr lang="de-DE" sz="1500" dirty="0"/>
          </a:p>
        </p:txBody>
      </p:sp>
      <p:sp>
        <p:nvSpPr>
          <p:cNvPr id="4" name="Fußzeilenplatzhalter 3">
            <a:extLst>
              <a:ext uri="{FF2B5EF4-FFF2-40B4-BE49-F238E27FC236}">
                <a16:creationId xmlns:a16="http://schemas.microsoft.com/office/drawing/2014/main" id="{66AD0035-6B41-461A-BD6C-F25E446B01E7}"/>
              </a:ext>
            </a:extLst>
          </p:cNvPr>
          <p:cNvSpPr>
            <a:spLocks noGrp="1"/>
          </p:cNvSpPr>
          <p:nvPr>
            <p:ph type="ftr" sz="quarter" idx="11"/>
          </p:nvPr>
        </p:nvSpPr>
        <p:spPr>
          <a:xfrm>
            <a:off x="4038600" y="6356350"/>
            <a:ext cx="4114800" cy="365125"/>
          </a:xfrm>
        </p:spPr>
        <p:txBody>
          <a:bodyPr>
            <a:normAutofit/>
          </a:bodyPr>
          <a:lstStyle/>
          <a:p>
            <a:pPr>
              <a:spcAft>
                <a:spcPts val="600"/>
              </a:spcAft>
            </a:pPr>
            <a:r>
              <a:rPr lang="de-DE" sz="900" dirty="0"/>
              <a:t>Landeskindergarten Bromberg 20</a:t>
            </a:r>
            <a:endParaRPr lang="de-AT" sz="900" dirty="0"/>
          </a:p>
          <a:p>
            <a:pPr>
              <a:spcAft>
                <a:spcPts val="600"/>
              </a:spcAft>
            </a:pPr>
            <a:endParaRPr lang="de-AT" dirty="0"/>
          </a:p>
        </p:txBody>
      </p:sp>
    </p:spTree>
    <p:extLst>
      <p:ext uri="{BB962C8B-B14F-4D97-AF65-F5344CB8AC3E}">
        <p14:creationId xmlns:p14="http://schemas.microsoft.com/office/powerpoint/2010/main" val="36579029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9194925C-7F2B-4870-8555-EEEFEDE8E1C5}"/>
              </a:ext>
            </a:extLst>
          </p:cNvPr>
          <p:cNvSpPr>
            <a:spLocks noGrp="1"/>
          </p:cNvSpPr>
          <p:nvPr>
            <p:ph type="title"/>
          </p:nvPr>
        </p:nvSpPr>
        <p:spPr>
          <a:xfrm>
            <a:off x="686834" y="1153572"/>
            <a:ext cx="3200400" cy="4461163"/>
          </a:xfrm>
        </p:spPr>
        <p:txBody>
          <a:bodyPr>
            <a:normAutofit/>
          </a:bodyPr>
          <a:lstStyle/>
          <a:p>
            <a:r>
              <a:rPr lang="de-DE" sz="2800" b="1">
                <a:solidFill>
                  <a:srgbClr val="FFFFFF"/>
                </a:solidFill>
              </a:rPr>
              <a:t>Wir sind jederzeit bereit Fragen zu beantworten, Wünsche so gut wie möglich zu erfüllen, Anregungen anzunehmen und bei Problemen gemeinsam eine Lösung zu finden. </a:t>
            </a:r>
            <a:endParaRPr lang="de-AT" sz="2800" b="1">
              <a:solidFill>
                <a:srgbClr val="FFFFFF"/>
              </a:solidFill>
            </a:endParaRPr>
          </a:p>
        </p:txBody>
      </p:sp>
      <p:sp>
        <p:nvSpPr>
          <p:cNvPr id="13" name="Arc 12">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Inhaltsplatzhalter 2">
            <a:extLst>
              <a:ext uri="{FF2B5EF4-FFF2-40B4-BE49-F238E27FC236}">
                <a16:creationId xmlns:a16="http://schemas.microsoft.com/office/drawing/2014/main" id="{676E602E-5876-4F09-8E3D-626BE0421EBE}"/>
              </a:ext>
            </a:extLst>
          </p:cNvPr>
          <p:cNvSpPr>
            <a:spLocks noGrp="1"/>
          </p:cNvSpPr>
          <p:nvPr>
            <p:ph idx="1"/>
          </p:nvPr>
        </p:nvSpPr>
        <p:spPr>
          <a:xfrm>
            <a:off x="4447308" y="591344"/>
            <a:ext cx="6906491" cy="5585619"/>
          </a:xfrm>
        </p:spPr>
        <p:txBody>
          <a:bodyPr anchor="ctr">
            <a:normAutofit/>
          </a:bodyPr>
          <a:lstStyle/>
          <a:p>
            <a:pPr marL="0" indent="0">
              <a:spcBef>
                <a:spcPts val="0"/>
              </a:spcBef>
              <a:spcAft>
                <a:spcPts val="600"/>
              </a:spcAft>
              <a:buNone/>
            </a:pPr>
            <a:r>
              <a:rPr lang="de-DE" sz="2000" b="1"/>
              <a:t>WACHSEN KANN ICH DA …..</a:t>
            </a:r>
          </a:p>
          <a:p>
            <a:pPr marL="0" indent="0">
              <a:spcBef>
                <a:spcPts val="0"/>
              </a:spcBef>
              <a:spcAft>
                <a:spcPts val="600"/>
              </a:spcAft>
              <a:buNone/>
            </a:pPr>
            <a:r>
              <a:rPr lang="de-DE" sz="2000" b="1"/>
              <a:t>… wo jemand mit Freude auf mich wartet.</a:t>
            </a:r>
          </a:p>
          <a:p>
            <a:pPr marL="0" indent="0">
              <a:spcBef>
                <a:spcPts val="0"/>
              </a:spcBef>
              <a:spcAft>
                <a:spcPts val="600"/>
              </a:spcAft>
              <a:buNone/>
            </a:pPr>
            <a:r>
              <a:rPr lang="de-DE" sz="2000" b="1"/>
              <a:t>… wo ich Fehler machen darf.</a:t>
            </a:r>
          </a:p>
          <a:p>
            <a:pPr marL="0" indent="0">
              <a:spcBef>
                <a:spcPts val="0"/>
              </a:spcBef>
              <a:spcAft>
                <a:spcPts val="600"/>
              </a:spcAft>
              <a:buNone/>
            </a:pPr>
            <a:r>
              <a:rPr lang="de-DE" sz="2000" b="1"/>
              <a:t>… wo ich Raum zum Träumen habe.</a:t>
            </a:r>
          </a:p>
          <a:p>
            <a:pPr marL="0" indent="0">
              <a:spcBef>
                <a:spcPts val="0"/>
              </a:spcBef>
              <a:spcAft>
                <a:spcPts val="600"/>
              </a:spcAft>
              <a:buNone/>
            </a:pPr>
            <a:r>
              <a:rPr lang="de-DE" sz="2000" b="1"/>
              <a:t>… wo ich meine Füße ausstrecken kann.</a:t>
            </a:r>
          </a:p>
          <a:p>
            <a:pPr marL="0" indent="0">
              <a:spcBef>
                <a:spcPts val="0"/>
              </a:spcBef>
              <a:spcAft>
                <a:spcPts val="600"/>
              </a:spcAft>
              <a:buNone/>
            </a:pPr>
            <a:r>
              <a:rPr lang="de-DE" sz="2000" b="1"/>
              <a:t>… wo ich geradeaus reden kann.</a:t>
            </a:r>
          </a:p>
          <a:p>
            <a:pPr marL="0" indent="0">
              <a:spcBef>
                <a:spcPts val="0"/>
              </a:spcBef>
              <a:spcAft>
                <a:spcPts val="600"/>
              </a:spcAft>
              <a:buNone/>
            </a:pPr>
            <a:r>
              <a:rPr lang="de-DE" sz="2000" b="1"/>
              <a:t>… wo ich laut singen darf.</a:t>
            </a:r>
          </a:p>
          <a:p>
            <a:pPr marL="0" indent="0">
              <a:spcBef>
                <a:spcPts val="0"/>
              </a:spcBef>
              <a:spcAft>
                <a:spcPts val="600"/>
              </a:spcAft>
              <a:buNone/>
            </a:pPr>
            <a:r>
              <a:rPr lang="de-DE" sz="2000" b="1"/>
              <a:t>… wo immer Platz für mich ist.</a:t>
            </a:r>
          </a:p>
          <a:p>
            <a:pPr marL="0" indent="0">
              <a:spcBef>
                <a:spcPts val="0"/>
              </a:spcBef>
              <a:spcAft>
                <a:spcPts val="600"/>
              </a:spcAft>
              <a:buNone/>
            </a:pPr>
            <a:r>
              <a:rPr lang="de-DE" sz="2000" b="1"/>
              <a:t>… wo ich ohne Maske herumlaufen kann.</a:t>
            </a:r>
          </a:p>
          <a:p>
            <a:pPr marL="0" indent="0">
              <a:spcBef>
                <a:spcPts val="0"/>
              </a:spcBef>
              <a:spcAft>
                <a:spcPts val="600"/>
              </a:spcAft>
              <a:buNone/>
            </a:pPr>
            <a:r>
              <a:rPr lang="de-DE" sz="2000" b="1"/>
              <a:t>… wo ich ernst genommen werde.</a:t>
            </a:r>
          </a:p>
          <a:p>
            <a:pPr marL="0" indent="0">
              <a:spcBef>
                <a:spcPts val="0"/>
              </a:spcBef>
              <a:spcAft>
                <a:spcPts val="600"/>
              </a:spcAft>
              <a:buNone/>
            </a:pPr>
            <a:r>
              <a:rPr lang="de-DE" sz="2000" b="1"/>
              <a:t>… wo jemand meine Freude teilt.</a:t>
            </a:r>
          </a:p>
          <a:p>
            <a:pPr marL="0" indent="0">
              <a:spcBef>
                <a:spcPts val="0"/>
              </a:spcBef>
              <a:spcAft>
                <a:spcPts val="600"/>
              </a:spcAft>
              <a:buNone/>
            </a:pPr>
            <a:r>
              <a:rPr lang="de-DE" sz="2000" b="1"/>
              <a:t>… wo auch ich mal nichts tun darf.</a:t>
            </a:r>
          </a:p>
          <a:p>
            <a:pPr marL="0" indent="0">
              <a:spcBef>
                <a:spcPts val="0"/>
              </a:spcBef>
              <a:spcAft>
                <a:spcPts val="600"/>
              </a:spcAft>
              <a:buNone/>
            </a:pPr>
            <a:r>
              <a:rPr lang="de-DE" sz="2000" b="1"/>
              <a:t>… wo ich getröstet werde.</a:t>
            </a:r>
          </a:p>
          <a:p>
            <a:pPr marL="0" indent="0">
              <a:spcBef>
                <a:spcPts val="0"/>
              </a:spcBef>
              <a:spcAft>
                <a:spcPts val="600"/>
              </a:spcAft>
              <a:buNone/>
            </a:pPr>
            <a:r>
              <a:rPr lang="de-DE" sz="2000" b="1"/>
              <a:t>… wo ich Wurzeln schlagen kann.</a:t>
            </a:r>
          </a:p>
          <a:p>
            <a:pPr marL="0" indent="0">
              <a:spcBef>
                <a:spcPts val="0"/>
              </a:spcBef>
              <a:spcAft>
                <a:spcPts val="600"/>
              </a:spcAft>
              <a:buNone/>
            </a:pPr>
            <a:r>
              <a:rPr lang="de-DE" sz="2000"/>
              <a:t>(Quelle unbekannt)</a:t>
            </a:r>
            <a:endParaRPr lang="de-AT" sz="2000"/>
          </a:p>
        </p:txBody>
      </p:sp>
      <p:sp>
        <p:nvSpPr>
          <p:cNvPr id="4" name="Fußzeilenplatzhalter 3">
            <a:extLst>
              <a:ext uri="{FF2B5EF4-FFF2-40B4-BE49-F238E27FC236}">
                <a16:creationId xmlns:a16="http://schemas.microsoft.com/office/drawing/2014/main" id="{58CFE4AE-298B-44FF-8D93-E961F1E59B3E}"/>
              </a:ext>
            </a:extLst>
          </p:cNvPr>
          <p:cNvSpPr>
            <a:spLocks noGrp="1"/>
          </p:cNvSpPr>
          <p:nvPr>
            <p:ph type="ftr" sz="quarter" idx="11"/>
          </p:nvPr>
        </p:nvSpPr>
        <p:spPr>
          <a:xfrm>
            <a:off x="4038600" y="6356350"/>
            <a:ext cx="5251174" cy="365125"/>
          </a:xfrm>
        </p:spPr>
        <p:txBody>
          <a:bodyPr>
            <a:normAutofit fontScale="25000" lnSpcReduction="20000"/>
          </a:bodyPr>
          <a:lstStyle/>
          <a:p>
            <a:pPr>
              <a:lnSpc>
                <a:spcPct val="90000"/>
              </a:lnSpc>
              <a:spcAft>
                <a:spcPts val="600"/>
              </a:spcAft>
            </a:pPr>
            <a:endParaRPr lang="de-DE" sz="3200" dirty="0"/>
          </a:p>
          <a:p>
            <a:pPr>
              <a:lnSpc>
                <a:spcPct val="90000"/>
              </a:lnSpc>
              <a:spcAft>
                <a:spcPts val="600"/>
              </a:spcAft>
            </a:pPr>
            <a:r>
              <a:rPr lang="de-DE" sz="3200" dirty="0"/>
              <a:t>Landeskindergarten Bromberg 21</a:t>
            </a:r>
            <a:endParaRPr lang="de-AT" sz="3200" dirty="0"/>
          </a:p>
          <a:p>
            <a:pPr>
              <a:lnSpc>
                <a:spcPct val="90000"/>
              </a:lnSpc>
              <a:spcAft>
                <a:spcPts val="600"/>
              </a:spcAft>
            </a:pPr>
            <a:endParaRPr lang="de-AT" sz="400" dirty="0"/>
          </a:p>
        </p:txBody>
      </p:sp>
    </p:spTree>
    <p:extLst>
      <p:ext uri="{BB962C8B-B14F-4D97-AF65-F5344CB8AC3E}">
        <p14:creationId xmlns:p14="http://schemas.microsoft.com/office/powerpoint/2010/main" val="25461723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5" name="Rectangle 44">
            <a:extLst>
              <a:ext uri="{FF2B5EF4-FFF2-40B4-BE49-F238E27FC236}">
                <a16:creationId xmlns:a16="http://schemas.microsoft.com/office/drawing/2014/main" id="{4F7EBAE4-9945-4473-9E34-B2C66EA0F0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 name="Inhaltsplatzhalter 2">
            <a:extLst>
              <a:ext uri="{FF2B5EF4-FFF2-40B4-BE49-F238E27FC236}">
                <a16:creationId xmlns:a16="http://schemas.microsoft.com/office/drawing/2014/main" id="{857FE685-3EC9-43B4-B376-B67F08041839}"/>
              </a:ext>
            </a:extLst>
          </p:cNvPr>
          <p:cNvSpPr>
            <a:spLocks noGrp="1"/>
          </p:cNvSpPr>
          <p:nvPr>
            <p:ph idx="1"/>
          </p:nvPr>
        </p:nvSpPr>
        <p:spPr>
          <a:xfrm>
            <a:off x="694842" y="1054725"/>
            <a:ext cx="5536719" cy="5122238"/>
          </a:xfrm>
        </p:spPr>
        <p:txBody>
          <a:bodyPr>
            <a:normAutofit/>
          </a:bodyPr>
          <a:lstStyle/>
          <a:p>
            <a:pPr marL="0" indent="0">
              <a:buNone/>
            </a:pPr>
            <a:r>
              <a:rPr lang="de-DE" b="1" dirty="0"/>
              <a:t>WIR FREUEN UNS, </a:t>
            </a:r>
          </a:p>
          <a:p>
            <a:pPr marL="0" indent="0">
              <a:buNone/>
            </a:pPr>
            <a:r>
              <a:rPr lang="de-DE" b="1" dirty="0"/>
              <a:t>IHR KIND AUF EINEM FÜR SEINE ENTWICKLUNG </a:t>
            </a:r>
          </a:p>
          <a:p>
            <a:pPr marL="0" indent="0">
              <a:buNone/>
            </a:pPr>
            <a:r>
              <a:rPr lang="de-DE" b="1" dirty="0"/>
              <a:t>SO ÜBERAUS WICHTIGEN LEBENSABSCHNITT </a:t>
            </a:r>
          </a:p>
          <a:p>
            <a:pPr marL="0" indent="0">
              <a:buNone/>
            </a:pPr>
            <a:r>
              <a:rPr lang="de-DE" b="1" dirty="0"/>
              <a:t>BEGLEITEN UND UNTERSTÜTZEN ZU DÜRFEN.</a:t>
            </a:r>
          </a:p>
          <a:p>
            <a:pPr marL="0" indent="0">
              <a:buNone/>
            </a:pPr>
            <a:endParaRPr lang="de-DE" b="1" dirty="0"/>
          </a:p>
          <a:p>
            <a:pPr marL="0" indent="0">
              <a:buNone/>
            </a:pPr>
            <a:r>
              <a:rPr lang="de-DE" b="1" dirty="0"/>
              <a:t>Das Kindergartenteam</a:t>
            </a:r>
          </a:p>
          <a:p>
            <a:pPr marL="0" indent="0">
              <a:buNone/>
            </a:pPr>
            <a:endParaRPr lang="de-DE" b="1" dirty="0"/>
          </a:p>
          <a:p>
            <a:pPr marL="0" indent="0">
              <a:buNone/>
            </a:pPr>
            <a:endParaRPr lang="de-DE" b="1" dirty="0"/>
          </a:p>
        </p:txBody>
      </p:sp>
      <p:pic>
        <p:nvPicPr>
          <p:cNvPr id="25" name="Picture 24" descr="Aufeinanderliegende Hand zweier Erwachsener und eines Kindes">
            <a:extLst>
              <a:ext uri="{FF2B5EF4-FFF2-40B4-BE49-F238E27FC236}">
                <a16:creationId xmlns:a16="http://schemas.microsoft.com/office/drawing/2014/main" id="{5A476782-D898-CE23-762A-D98952E0BC06}"/>
              </a:ext>
            </a:extLst>
          </p:cNvPr>
          <p:cNvPicPr>
            <a:picLocks noChangeAspect="1"/>
          </p:cNvPicPr>
          <p:nvPr/>
        </p:nvPicPr>
        <p:blipFill>
          <a:blip r:embed="rId2"/>
          <a:srcRect l="20126" r="13122" b="-2"/>
          <a:stretch>
            <a:fillRect/>
          </a:stretch>
        </p:blipFill>
        <p:spPr>
          <a:xfrm>
            <a:off x="6374920" y="758514"/>
            <a:ext cx="5122238" cy="5122238"/>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p:spPr>
      </p:pic>
      <p:sp>
        <p:nvSpPr>
          <p:cNvPr id="2" name="Fußzeilenplatzhalter 1">
            <a:extLst>
              <a:ext uri="{FF2B5EF4-FFF2-40B4-BE49-F238E27FC236}">
                <a16:creationId xmlns:a16="http://schemas.microsoft.com/office/drawing/2014/main" id="{AF259DBD-E9F4-4216-B99A-6BE66B14B545}"/>
              </a:ext>
            </a:extLst>
          </p:cNvPr>
          <p:cNvSpPr>
            <a:spLocks noGrp="1"/>
          </p:cNvSpPr>
          <p:nvPr>
            <p:ph type="ftr" sz="quarter" idx="11"/>
          </p:nvPr>
        </p:nvSpPr>
        <p:spPr>
          <a:xfrm>
            <a:off x="4038600" y="6356350"/>
            <a:ext cx="4114800" cy="365125"/>
          </a:xfrm>
        </p:spPr>
        <p:txBody>
          <a:bodyPr>
            <a:normAutofit/>
          </a:bodyPr>
          <a:lstStyle/>
          <a:p>
            <a:pPr>
              <a:spcAft>
                <a:spcPts val="600"/>
              </a:spcAft>
            </a:pPr>
            <a:r>
              <a:rPr lang="de-DE"/>
              <a:t>Landeskindergarten Bromberg 22</a:t>
            </a:r>
            <a:endParaRPr lang="de-AT"/>
          </a:p>
          <a:p>
            <a:pPr>
              <a:spcAft>
                <a:spcPts val="600"/>
              </a:spcAft>
            </a:pPr>
            <a:endParaRPr lang="de-AT"/>
          </a:p>
        </p:txBody>
      </p:sp>
      <p:sp>
        <p:nvSpPr>
          <p:cNvPr id="47" name="!!Arc">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89197" flipV="1">
            <a:off x="6261882" y="687822"/>
            <a:ext cx="5471147" cy="5471147"/>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9" name="!!Oval">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48561" y="921125"/>
            <a:ext cx="791021" cy="76956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5813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el 1">
            <a:extLst>
              <a:ext uri="{FF2B5EF4-FFF2-40B4-BE49-F238E27FC236}">
                <a16:creationId xmlns:a16="http://schemas.microsoft.com/office/drawing/2014/main" id="{7332017F-5EFA-4EA4-8EC6-C34D16461A29}"/>
              </a:ext>
            </a:extLst>
          </p:cNvPr>
          <p:cNvSpPr>
            <a:spLocks noGrp="1"/>
          </p:cNvSpPr>
          <p:nvPr>
            <p:ph type="title"/>
          </p:nvPr>
        </p:nvSpPr>
        <p:spPr>
          <a:xfrm>
            <a:off x="838200" y="365125"/>
            <a:ext cx="10515600" cy="1325563"/>
          </a:xfrm>
        </p:spPr>
        <p:txBody>
          <a:bodyPr>
            <a:normAutofit/>
          </a:bodyPr>
          <a:lstStyle/>
          <a:p>
            <a:r>
              <a:rPr lang="de-DE" b="1">
                <a:latin typeface="+mn-lt"/>
              </a:rPr>
              <a:t>UNSERE ÖFFNUNGSZEITEN</a:t>
            </a:r>
            <a:endParaRPr lang="de-AT" b="1">
              <a:latin typeface="+mn-lt"/>
            </a:endParaRPr>
          </a:p>
        </p:txBody>
      </p:sp>
      <p:sp>
        <p:nvSpPr>
          <p:cNvPr id="22" name="Arc 2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Inhaltsplatzhalter 2">
            <a:extLst>
              <a:ext uri="{FF2B5EF4-FFF2-40B4-BE49-F238E27FC236}">
                <a16:creationId xmlns:a16="http://schemas.microsoft.com/office/drawing/2014/main" id="{8B2FEFF0-0632-452F-81B2-3AD5E9BA041B}"/>
              </a:ext>
            </a:extLst>
          </p:cNvPr>
          <p:cNvSpPr>
            <a:spLocks noGrp="1"/>
          </p:cNvSpPr>
          <p:nvPr>
            <p:ph idx="1"/>
          </p:nvPr>
        </p:nvSpPr>
        <p:spPr>
          <a:xfrm>
            <a:off x="838200" y="1825625"/>
            <a:ext cx="10515600" cy="4351338"/>
          </a:xfrm>
        </p:spPr>
        <p:txBody>
          <a:bodyPr>
            <a:normAutofit/>
          </a:bodyPr>
          <a:lstStyle/>
          <a:p>
            <a:r>
              <a:rPr lang="de-DE" sz="1500" dirty="0"/>
              <a:t>Die Öffnungszeiten richten sich nach dem Bedarf der Eltern, ab 1 Kind muss die Gemeinde eine Nachmittagsbetreuung anbieten. </a:t>
            </a:r>
          </a:p>
          <a:p>
            <a:r>
              <a:rPr lang="de-DE" sz="1500" dirty="0"/>
              <a:t>Der Bedarf wird mittels Formulars abgefragt – im Juni für den Beginn des Kindergartenjahres.</a:t>
            </a:r>
          </a:p>
          <a:p>
            <a:r>
              <a:rPr lang="de-DE" sz="1500" dirty="0"/>
              <a:t>Mit 1. Dezember und 1. März kann der Bedarf geändert werden.</a:t>
            </a:r>
          </a:p>
          <a:p>
            <a:endParaRPr lang="de-DE" sz="1500" dirty="0"/>
          </a:p>
          <a:p>
            <a:pPr marL="0" indent="0">
              <a:buNone/>
            </a:pPr>
            <a:r>
              <a:rPr lang="de-DE" sz="1500" b="1" dirty="0"/>
              <a:t>BILDUNGS- UND BETREUUNGSZEIT</a:t>
            </a:r>
          </a:p>
          <a:p>
            <a:r>
              <a:rPr lang="de-DE" sz="1500" dirty="0"/>
              <a:t>Bildungszeit ist täglich von 8:00 bis 12:00 Uhr.</a:t>
            </a:r>
          </a:p>
          <a:p>
            <a:r>
              <a:rPr lang="de-DE" sz="1500" dirty="0"/>
              <a:t>Betreuungszeit ist von 7:00 bis 8.00 Uhr und ab 12:00 Uhr bis Kindergartenende.</a:t>
            </a:r>
          </a:p>
          <a:p>
            <a:r>
              <a:rPr lang="de-DE" sz="1500" dirty="0"/>
              <a:t>Grundsätzlich sollten alle Kinder in der Bildungszeit anwesend sein.</a:t>
            </a:r>
          </a:p>
          <a:p>
            <a:r>
              <a:rPr lang="de-DE" sz="1500" dirty="0"/>
              <a:t>Die Kinder im letzten verpflichtenden Kindergartenjahr müssen an mindestens vier Tagen in der Woche –</a:t>
            </a:r>
          </a:p>
          <a:p>
            <a:pPr marL="0" indent="0">
              <a:buNone/>
            </a:pPr>
            <a:r>
              <a:rPr lang="de-DE" sz="1500" dirty="0"/>
              <a:t>     in der Bildungszeit anwesend sein.                                     </a:t>
            </a:r>
          </a:p>
          <a:p>
            <a:r>
              <a:rPr lang="de-DE" sz="1500" dirty="0"/>
              <a:t>Abwesenheiten der Kinder bitte melden.</a:t>
            </a:r>
          </a:p>
          <a:p>
            <a:r>
              <a:rPr lang="de-DE" sz="1500" dirty="0"/>
              <a:t>Infektionskrankheiten und Läuse müssen gemeldet werden!</a:t>
            </a:r>
            <a:endParaRPr lang="de-AT" sz="1500" dirty="0"/>
          </a:p>
        </p:txBody>
      </p:sp>
      <p:sp>
        <p:nvSpPr>
          <p:cNvPr id="4" name="Fußzeilenplatzhalter 3">
            <a:extLst>
              <a:ext uri="{FF2B5EF4-FFF2-40B4-BE49-F238E27FC236}">
                <a16:creationId xmlns:a16="http://schemas.microsoft.com/office/drawing/2014/main" id="{FCA038E9-70A8-48D5-A7DA-95EC4AA0275C}"/>
              </a:ext>
            </a:extLst>
          </p:cNvPr>
          <p:cNvSpPr>
            <a:spLocks noGrp="1"/>
          </p:cNvSpPr>
          <p:nvPr>
            <p:ph type="ftr" sz="quarter" idx="11"/>
          </p:nvPr>
        </p:nvSpPr>
        <p:spPr>
          <a:xfrm>
            <a:off x="4038600" y="6356350"/>
            <a:ext cx="4114800" cy="365125"/>
          </a:xfrm>
        </p:spPr>
        <p:txBody>
          <a:bodyPr>
            <a:normAutofit/>
          </a:bodyPr>
          <a:lstStyle/>
          <a:p>
            <a:pPr>
              <a:spcAft>
                <a:spcPts val="600"/>
              </a:spcAft>
            </a:pPr>
            <a:r>
              <a:rPr lang="de-DE"/>
              <a:t>Landeskindergarten Bromberg 3</a:t>
            </a:r>
            <a:endParaRPr lang="de-AT"/>
          </a:p>
        </p:txBody>
      </p:sp>
    </p:spTree>
    <p:extLst>
      <p:ext uri="{BB962C8B-B14F-4D97-AF65-F5344CB8AC3E}">
        <p14:creationId xmlns:p14="http://schemas.microsoft.com/office/powerpoint/2010/main" val="25384129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Shape 28">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EE251A8D-5BA3-4999-B1BF-3D524A3A86AA}"/>
              </a:ext>
            </a:extLst>
          </p:cNvPr>
          <p:cNvSpPr>
            <a:spLocks noGrp="1"/>
          </p:cNvSpPr>
          <p:nvPr>
            <p:ph type="title"/>
          </p:nvPr>
        </p:nvSpPr>
        <p:spPr>
          <a:xfrm>
            <a:off x="686834" y="1153572"/>
            <a:ext cx="3200400" cy="4461163"/>
          </a:xfrm>
        </p:spPr>
        <p:txBody>
          <a:bodyPr>
            <a:normAutofit/>
          </a:bodyPr>
          <a:lstStyle/>
          <a:p>
            <a:r>
              <a:rPr lang="de-DE" sz="2800" b="1" dirty="0">
                <a:solidFill>
                  <a:srgbClr val="FFFFFF"/>
                </a:solidFill>
              </a:rPr>
              <a:t>Telefonnummer: 02629/8273 Kindergartenleitung/Gruppe 1</a:t>
            </a:r>
            <a:br>
              <a:rPr lang="de-DE" sz="2800" b="1" dirty="0">
                <a:solidFill>
                  <a:srgbClr val="FFFFFF"/>
                </a:solidFill>
              </a:rPr>
            </a:br>
            <a:r>
              <a:rPr lang="de-DE" sz="2800" b="1" dirty="0">
                <a:solidFill>
                  <a:srgbClr val="FFFFFF"/>
                </a:solidFill>
              </a:rPr>
              <a:t>                              </a:t>
            </a:r>
            <a:br>
              <a:rPr lang="de-DE" sz="2800" b="1" dirty="0">
                <a:solidFill>
                  <a:srgbClr val="FFFFFF"/>
                </a:solidFill>
              </a:rPr>
            </a:br>
            <a:r>
              <a:rPr lang="de-DE" sz="2800" b="1" dirty="0">
                <a:solidFill>
                  <a:srgbClr val="FFFFFF"/>
                </a:solidFill>
              </a:rPr>
              <a:t>Gruppe 2: 02629/8559</a:t>
            </a:r>
            <a:endParaRPr lang="de-AT" sz="2800" b="1" dirty="0">
              <a:solidFill>
                <a:srgbClr val="FFFFFF"/>
              </a:solidFill>
            </a:endParaRPr>
          </a:p>
        </p:txBody>
      </p:sp>
      <p:sp>
        <p:nvSpPr>
          <p:cNvPr id="31" name="Arc 30">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Inhaltsplatzhalter 2">
            <a:extLst>
              <a:ext uri="{FF2B5EF4-FFF2-40B4-BE49-F238E27FC236}">
                <a16:creationId xmlns:a16="http://schemas.microsoft.com/office/drawing/2014/main" id="{636775BD-C446-42DA-BFD9-C6A31B62AEB1}"/>
              </a:ext>
            </a:extLst>
          </p:cNvPr>
          <p:cNvSpPr>
            <a:spLocks noGrp="1"/>
          </p:cNvSpPr>
          <p:nvPr>
            <p:ph idx="1"/>
          </p:nvPr>
        </p:nvSpPr>
        <p:spPr>
          <a:xfrm>
            <a:off x="4447308" y="591344"/>
            <a:ext cx="6906491" cy="5585619"/>
          </a:xfrm>
        </p:spPr>
        <p:txBody>
          <a:bodyPr anchor="ctr">
            <a:normAutofit/>
          </a:bodyPr>
          <a:lstStyle/>
          <a:p>
            <a:endParaRPr lang="de-DE" sz="1500" dirty="0"/>
          </a:p>
          <a:p>
            <a:r>
              <a:rPr lang="de-DE" sz="1500" dirty="0"/>
              <a:t>Am Vormittag ist der Besuch des Kindergartens gratis, es wird halbjährlich ein kleiner Materialkostenbeitrag – 14,00€ von der Gemeinde einkassiert.</a:t>
            </a:r>
          </a:p>
          <a:p>
            <a:r>
              <a:rPr lang="de-DE" sz="1500" dirty="0"/>
              <a:t>Ab 13:00 Uhr ist Nachmittagsbetreuung, diese ist kostenpflichtig –                                 bis zu 10 Std. pro Monat 50,00 € jede weitere Stunde 5,00€- die Abrechnung erfolgt durch die Gemeinde nach dem angemeldeten Bedarf!</a:t>
            </a:r>
          </a:p>
          <a:p>
            <a:endParaRPr lang="de-DE" sz="1500" dirty="0"/>
          </a:p>
          <a:p>
            <a:pPr marL="0" indent="0">
              <a:buNone/>
            </a:pPr>
            <a:r>
              <a:rPr lang="de-DE" sz="1500" b="1" dirty="0"/>
              <a:t>FERIENREGELUNG:</a:t>
            </a:r>
          </a:p>
          <a:p>
            <a:r>
              <a:rPr lang="de-DE" sz="1500" dirty="0"/>
              <a:t> Der Kindergarten ist geschlossen: Weihnachten von 24.12.- 06.01.</a:t>
            </a:r>
          </a:p>
          <a:p>
            <a:pPr marL="0" indent="0">
              <a:buNone/>
            </a:pPr>
            <a:r>
              <a:rPr lang="de-DE" sz="1500" dirty="0"/>
              <a:t>                                                                  Semesterferien – 1. Woche im Februar</a:t>
            </a:r>
          </a:p>
          <a:p>
            <a:pPr marL="0" indent="0">
              <a:buNone/>
            </a:pPr>
            <a:r>
              <a:rPr lang="de-DE" sz="1500" dirty="0"/>
              <a:t>                                                                  Ostern – Karwoche bis Ostermontag</a:t>
            </a:r>
          </a:p>
          <a:p>
            <a:pPr marL="0" indent="0">
              <a:buNone/>
            </a:pPr>
            <a:r>
              <a:rPr lang="de-DE" sz="1500" dirty="0"/>
              <a:t>			   Pfingstmontag</a:t>
            </a:r>
          </a:p>
          <a:p>
            <a:r>
              <a:rPr lang="de-DE" sz="1500" dirty="0"/>
              <a:t>     Sommer: die ersten 3 Wochen im Juli geöffnet</a:t>
            </a:r>
          </a:p>
          <a:p>
            <a:pPr marL="0" indent="0">
              <a:buNone/>
            </a:pPr>
            <a:r>
              <a:rPr lang="de-DE" sz="1500" dirty="0"/>
              <a:t>                           4. Ferienwoche bis 6. Ferienwoche je nach Bedarf  </a:t>
            </a:r>
          </a:p>
          <a:p>
            <a:pPr marL="0" indent="0">
              <a:buNone/>
            </a:pPr>
            <a:r>
              <a:rPr lang="de-DE" sz="1500" dirty="0"/>
              <a:t>                           die letzten 3 Wochen im August sind geöffnet</a:t>
            </a:r>
          </a:p>
          <a:p>
            <a:pPr marL="0" indent="0">
              <a:buNone/>
            </a:pPr>
            <a:r>
              <a:rPr lang="de-DE" sz="1500" dirty="0"/>
              <a:t>                           Ferialbetrieb – jeweils eine Gruppe ist offen!</a:t>
            </a:r>
            <a:endParaRPr lang="de-AT" sz="1500" dirty="0"/>
          </a:p>
        </p:txBody>
      </p:sp>
      <p:sp>
        <p:nvSpPr>
          <p:cNvPr id="4" name="Fußzeilenplatzhalter 3">
            <a:extLst>
              <a:ext uri="{FF2B5EF4-FFF2-40B4-BE49-F238E27FC236}">
                <a16:creationId xmlns:a16="http://schemas.microsoft.com/office/drawing/2014/main" id="{4B4DBE68-1ACF-4115-8CA6-F6794860E1FC}"/>
              </a:ext>
            </a:extLst>
          </p:cNvPr>
          <p:cNvSpPr>
            <a:spLocks noGrp="1"/>
          </p:cNvSpPr>
          <p:nvPr>
            <p:ph type="ftr" sz="quarter" idx="11"/>
          </p:nvPr>
        </p:nvSpPr>
        <p:spPr>
          <a:xfrm>
            <a:off x="4038600" y="6356350"/>
            <a:ext cx="5251174" cy="365125"/>
          </a:xfrm>
        </p:spPr>
        <p:txBody>
          <a:bodyPr>
            <a:normAutofit/>
          </a:bodyPr>
          <a:lstStyle/>
          <a:p>
            <a:pPr>
              <a:spcAft>
                <a:spcPts val="600"/>
              </a:spcAft>
            </a:pPr>
            <a:r>
              <a:rPr lang="de-DE"/>
              <a:t>Landeskindergarten Bromberg 4</a:t>
            </a:r>
            <a:endParaRPr lang="de-AT"/>
          </a:p>
          <a:p>
            <a:pPr>
              <a:spcAft>
                <a:spcPts val="600"/>
              </a:spcAft>
            </a:pPr>
            <a:endParaRPr lang="de-AT"/>
          </a:p>
        </p:txBody>
      </p:sp>
    </p:spTree>
    <p:extLst>
      <p:ext uri="{BB962C8B-B14F-4D97-AF65-F5344CB8AC3E}">
        <p14:creationId xmlns:p14="http://schemas.microsoft.com/office/powerpoint/2010/main" val="42172108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itel 3">
            <a:extLst>
              <a:ext uri="{FF2B5EF4-FFF2-40B4-BE49-F238E27FC236}">
                <a16:creationId xmlns:a16="http://schemas.microsoft.com/office/drawing/2014/main" id="{1B8790A0-91E6-433E-B824-2AFFE0527376}"/>
              </a:ext>
            </a:extLst>
          </p:cNvPr>
          <p:cNvSpPr>
            <a:spLocks noGrp="1"/>
          </p:cNvSpPr>
          <p:nvPr>
            <p:ph type="title"/>
          </p:nvPr>
        </p:nvSpPr>
        <p:spPr>
          <a:xfrm>
            <a:off x="838200" y="365125"/>
            <a:ext cx="10515600" cy="1325563"/>
          </a:xfrm>
        </p:spPr>
        <p:txBody>
          <a:bodyPr>
            <a:normAutofit/>
          </a:bodyPr>
          <a:lstStyle/>
          <a:p>
            <a:r>
              <a:rPr lang="de-DE" b="1" dirty="0"/>
              <a:t>KINDERGARTENORDNUNG</a:t>
            </a:r>
            <a:endParaRPr lang="de-AT" b="1" dirty="0"/>
          </a:p>
        </p:txBody>
      </p:sp>
      <p:sp>
        <p:nvSpPr>
          <p:cNvPr id="13" name="Arc 12">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 name="Inhaltsplatzhalter 1">
            <a:extLst>
              <a:ext uri="{FF2B5EF4-FFF2-40B4-BE49-F238E27FC236}">
                <a16:creationId xmlns:a16="http://schemas.microsoft.com/office/drawing/2014/main" id="{FA1CBF42-FF36-412E-BDF8-F533ABF4DCA1}"/>
              </a:ext>
            </a:extLst>
          </p:cNvPr>
          <p:cNvSpPr>
            <a:spLocks noGrp="1"/>
          </p:cNvSpPr>
          <p:nvPr>
            <p:ph idx="1"/>
          </p:nvPr>
        </p:nvSpPr>
        <p:spPr>
          <a:xfrm>
            <a:off x="838200" y="2093527"/>
            <a:ext cx="10515600" cy="4083435"/>
          </a:xfrm>
        </p:spPr>
        <p:txBody>
          <a:bodyPr>
            <a:normAutofit/>
          </a:bodyPr>
          <a:lstStyle/>
          <a:p>
            <a:r>
              <a:rPr lang="de-DE" sz="1600" dirty="0"/>
              <a:t>Von 8:00 bis 12:00 Uhr ist Bildungszeit, in dieser Zeit sollten alle Kinder anwesend sein; Kinder im letzten verpflichtenden Kindergartenjahr müssen an mindestens vier Tagen und vier Stunden in der Woche den Kindergarten besuchen!</a:t>
            </a:r>
          </a:p>
          <a:p>
            <a:r>
              <a:rPr lang="de-DE" sz="1600"/>
              <a:t>Von 8:00 bis 12:00 </a:t>
            </a:r>
            <a:r>
              <a:rPr lang="de-DE" sz="1600" dirty="0"/>
              <a:t>Uhr ist der Kindergarten zugesperrt! </a:t>
            </a:r>
          </a:p>
          <a:p>
            <a:r>
              <a:rPr lang="de-DE" sz="1600" dirty="0"/>
              <a:t>Ansteckende Krankheiten müssen im Kindergarten gemeldet werden!</a:t>
            </a:r>
          </a:p>
          <a:p>
            <a:r>
              <a:rPr lang="de-DE" sz="1600" dirty="0"/>
              <a:t>Bitte auch Bescheid geben, wenn das Kind aus anderen Gründen fehlt!</a:t>
            </a:r>
          </a:p>
          <a:p>
            <a:r>
              <a:rPr lang="de-DE" sz="1600" dirty="0"/>
              <a:t>Im Kindergarten dürfen keine Medikamente verabreicht werden!</a:t>
            </a:r>
          </a:p>
          <a:p>
            <a:r>
              <a:rPr lang="de-DE" sz="1600" dirty="0"/>
              <a:t>Unsere Aufsichtspflicht im Kindergarten beginnt, wenn uns die Eltern bzw. der Busfahrer das Kind „übergibt“.</a:t>
            </a:r>
          </a:p>
          <a:p>
            <a:r>
              <a:rPr lang="de-DE" sz="1600" dirty="0"/>
              <a:t>Bitte mit den Straßenschuhen nicht in den Waschraum und die Gruppe gehen!</a:t>
            </a:r>
          </a:p>
          <a:p>
            <a:r>
              <a:rPr lang="de-DE" sz="1600" dirty="0"/>
              <a:t>Beim Abholen vom Garten sollen die Kinder die Spielsachen wegräumen!</a:t>
            </a:r>
            <a:endParaRPr lang="de-AT" sz="1600" dirty="0"/>
          </a:p>
        </p:txBody>
      </p:sp>
      <p:sp>
        <p:nvSpPr>
          <p:cNvPr id="3" name="Fußzeilenplatzhalter 2">
            <a:extLst>
              <a:ext uri="{FF2B5EF4-FFF2-40B4-BE49-F238E27FC236}">
                <a16:creationId xmlns:a16="http://schemas.microsoft.com/office/drawing/2014/main" id="{E81C89B2-265F-48EB-914B-3FCFEBCE4148}"/>
              </a:ext>
            </a:extLst>
          </p:cNvPr>
          <p:cNvSpPr>
            <a:spLocks noGrp="1"/>
          </p:cNvSpPr>
          <p:nvPr>
            <p:ph type="ftr" sz="quarter" idx="11"/>
          </p:nvPr>
        </p:nvSpPr>
        <p:spPr>
          <a:xfrm>
            <a:off x="4038600" y="6356350"/>
            <a:ext cx="4114800" cy="365125"/>
          </a:xfrm>
        </p:spPr>
        <p:txBody>
          <a:bodyPr>
            <a:normAutofit/>
          </a:bodyPr>
          <a:lstStyle/>
          <a:p>
            <a:pPr>
              <a:spcAft>
                <a:spcPts val="600"/>
              </a:spcAft>
            </a:pPr>
            <a:r>
              <a:rPr lang="de-DE"/>
              <a:t>Landeskindergarten Bromberg 5</a:t>
            </a:r>
            <a:endParaRPr lang="de-AT"/>
          </a:p>
          <a:p>
            <a:pPr>
              <a:spcAft>
                <a:spcPts val="600"/>
              </a:spcAft>
            </a:pPr>
            <a:endParaRPr lang="de-AT"/>
          </a:p>
        </p:txBody>
      </p:sp>
    </p:spTree>
    <p:extLst>
      <p:ext uri="{BB962C8B-B14F-4D97-AF65-F5344CB8AC3E}">
        <p14:creationId xmlns:p14="http://schemas.microsoft.com/office/powerpoint/2010/main" val="19774058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 name="Rechteck 1">
            <a:extLst>
              <a:ext uri="{FF2B5EF4-FFF2-40B4-BE49-F238E27FC236}">
                <a16:creationId xmlns:a16="http://schemas.microsoft.com/office/drawing/2014/main" id="{AF58B0E4-086C-4297-896F-9711D96DDA8F}"/>
              </a:ext>
            </a:extLst>
          </p:cNvPr>
          <p:cNvSpPr/>
          <p:nvPr/>
        </p:nvSpPr>
        <p:spPr>
          <a:xfrm>
            <a:off x="838200" y="739302"/>
            <a:ext cx="10515600" cy="5437661"/>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endParaRPr lang="en-US" sz="1500" b="1" dirty="0"/>
          </a:p>
          <a:p>
            <a:pPr>
              <a:lnSpc>
                <a:spcPct val="90000"/>
              </a:lnSpc>
              <a:spcAft>
                <a:spcPts val="600"/>
              </a:spcAft>
            </a:pPr>
            <a:r>
              <a:rPr lang="en-US" sz="2800" b="1" dirty="0"/>
              <a:t>    </a:t>
            </a:r>
            <a:r>
              <a:rPr lang="en-US" sz="2800" b="1" dirty="0" err="1"/>
              <a:t>Inklusive</a:t>
            </a:r>
            <a:r>
              <a:rPr lang="en-US" sz="2800" b="1" dirty="0"/>
              <a:t> </a:t>
            </a:r>
            <a:r>
              <a:rPr lang="en-US" sz="2800" b="1" dirty="0" err="1"/>
              <a:t>Elementarpädagogin</a:t>
            </a:r>
            <a:endParaRPr lang="en-US" sz="2800" b="1" dirty="0"/>
          </a:p>
          <a:p>
            <a:pPr indent="-228600">
              <a:lnSpc>
                <a:spcPct val="90000"/>
              </a:lnSpc>
              <a:spcAft>
                <a:spcPts val="600"/>
              </a:spcAft>
              <a:buFont typeface="Arial" panose="020B0604020202020204" pitchFamily="34" charset="0"/>
              <a:buChar char="•"/>
            </a:pPr>
            <a:endParaRPr lang="en-US" sz="1600" dirty="0"/>
          </a:p>
          <a:p>
            <a:pPr marL="285750" indent="-228600">
              <a:lnSpc>
                <a:spcPct val="90000"/>
              </a:lnSpc>
              <a:spcAft>
                <a:spcPts val="600"/>
              </a:spcAft>
              <a:buFont typeface="Arial" panose="020B0604020202020204" pitchFamily="34" charset="0"/>
              <a:buChar char="•"/>
            </a:pPr>
            <a:r>
              <a:rPr lang="en-US" sz="1600" dirty="0"/>
              <a:t>Alle </a:t>
            </a:r>
            <a:r>
              <a:rPr lang="en-US" sz="1600" dirty="0" err="1"/>
              <a:t>zwei</a:t>
            </a:r>
            <a:r>
              <a:rPr lang="en-US" sz="1600" dirty="0"/>
              <a:t> </a:t>
            </a:r>
            <a:r>
              <a:rPr lang="en-US" sz="1600" dirty="0" err="1"/>
              <a:t>Wochen</a:t>
            </a:r>
            <a:r>
              <a:rPr lang="en-US" sz="1600" dirty="0"/>
              <a:t> </a:t>
            </a:r>
            <a:r>
              <a:rPr lang="en-US" sz="1600" dirty="0" err="1"/>
              <a:t>kommt</a:t>
            </a:r>
            <a:r>
              <a:rPr lang="en-US" sz="1600" dirty="0"/>
              <a:t> die </a:t>
            </a:r>
            <a:r>
              <a:rPr lang="en-US" sz="1600" dirty="0" err="1"/>
              <a:t>Inklusive</a:t>
            </a:r>
            <a:r>
              <a:rPr lang="en-US" sz="1600" dirty="0"/>
              <a:t> </a:t>
            </a:r>
            <a:r>
              <a:rPr lang="en-US" sz="1600" dirty="0" err="1"/>
              <a:t>Elementarpädagogin</a:t>
            </a:r>
            <a:r>
              <a:rPr lang="en-US" sz="1600" dirty="0"/>
              <a:t> in den Kindergarten. Sie hat </a:t>
            </a:r>
            <a:r>
              <a:rPr lang="en-US" sz="1600" dirty="0" err="1"/>
              <a:t>eine</a:t>
            </a:r>
            <a:r>
              <a:rPr lang="en-US" sz="1600" dirty="0"/>
              <a:t> </a:t>
            </a:r>
            <a:r>
              <a:rPr lang="en-US" sz="1600" dirty="0" err="1"/>
              <a:t>zusätzliche</a:t>
            </a:r>
            <a:r>
              <a:rPr lang="en-US" sz="1600" dirty="0"/>
              <a:t> </a:t>
            </a:r>
            <a:r>
              <a:rPr lang="en-US" sz="1600" dirty="0" err="1"/>
              <a:t>Ausbildung</a:t>
            </a:r>
            <a:r>
              <a:rPr lang="en-US" sz="1600" dirty="0"/>
              <a:t>, um </a:t>
            </a:r>
            <a:r>
              <a:rPr lang="en-US" sz="1600" dirty="0" err="1"/>
              <a:t>mit</a:t>
            </a:r>
            <a:r>
              <a:rPr lang="en-US" sz="1600" dirty="0"/>
              <a:t> Kindern </a:t>
            </a:r>
            <a:r>
              <a:rPr lang="en-US" sz="1600" dirty="0" err="1"/>
              <a:t>mit</a:t>
            </a:r>
            <a:r>
              <a:rPr lang="en-US" sz="1600" dirty="0"/>
              <a:t> </a:t>
            </a:r>
            <a:r>
              <a:rPr lang="en-US" sz="1600" dirty="0" err="1"/>
              <a:t>besonderen</a:t>
            </a:r>
            <a:r>
              <a:rPr lang="en-US" sz="1600" dirty="0"/>
              <a:t> </a:t>
            </a:r>
            <a:r>
              <a:rPr lang="en-US" sz="1600" dirty="0" err="1"/>
              <a:t>Bedürfnissen</a:t>
            </a:r>
            <a:r>
              <a:rPr lang="en-US" sz="1600" dirty="0"/>
              <a:t> </a:t>
            </a:r>
            <a:r>
              <a:rPr lang="en-US" sz="1600" dirty="0" err="1"/>
              <a:t>einzeln</a:t>
            </a:r>
            <a:r>
              <a:rPr lang="en-US" sz="1600" dirty="0"/>
              <a:t> </a:t>
            </a:r>
            <a:r>
              <a:rPr lang="en-US" sz="1600" dirty="0" err="1"/>
              <a:t>oder</a:t>
            </a:r>
            <a:r>
              <a:rPr lang="en-US" sz="1600" dirty="0"/>
              <a:t> in der </a:t>
            </a:r>
            <a:r>
              <a:rPr lang="en-US" sz="1600" dirty="0" err="1"/>
              <a:t>Kleingruppe</a:t>
            </a:r>
            <a:r>
              <a:rPr lang="en-US" sz="1600" dirty="0"/>
              <a:t> </a:t>
            </a:r>
            <a:r>
              <a:rPr lang="en-US" sz="1600" dirty="0" err="1"/>
              <a:t>zu</a:t>
            </a:r>
            <a:r>
              <a:rPr lang="en-US" sz="1600" dirty="0"/>
              <a:t> </a:t>
            </a:r>
            <a:r>
              <a:rPr lang="en-US" sz="1600" dirty="0" err="1"/>
              <a:t>arbeiten</a:t>
            </a:r>
            <a:r>
              <a:rPr lang="en-US" sz="1600" dirty="0"/>
              <a:t> </a:t>
            </a:r>
          </a:p>
          <a:p>
            <a:pPr indent="-228600">
              <a:lnSpc>
                <a:spcPct val="90000"/>
              </a:lnSpc>
              <a:spcAft>
                <a:spcPts val="600"/>
              </a:spcAft>
              <a:buFont typeface="Arial" panose="020B0604020202020204" pitchFamily="34" charset="0"/>
              <a:buChar char="•"/>
            </a:pPr>
            <a:r>
              <a:rPr lang="en-US" sz="1600" dirty="0"/>
              <a:t> und, um </a:t>
            </a:r>
            <a:r>
              <a:rPr lang="en-US" sz="1600" dirty="0" err="1"/>
              <a:t>unsere</a:t>
            </a:r>
            <a:r>
              <a:rPr lang="en-US" sz="1600" dirty="0"/>
              <a:t> Arbeit </a:t>
            </a:r>
            <a:r>
              <a:rPr lang="en-US" sz="1600" dirty="0" err="1"/>
              <a:t>zu</a:t>
            </a:r>
            <a:r>
              <a:rPr lang="en-US" sz="1600" dirty="0"/>
              <a:t> </a:t>
            </a:r>
            <a:r>
              <a:rPr lang="en-US" sz="1600" dirty="0" err="1"/>
              <a:t>unterstützen</a:t>
            </a:r>
            <a:r>
              <a:rPr lang="en-US" sz="1600" dirty="0"/>
              <a:t> und den </a:t>
            </a:r>
            <a:r>
              <a:rPr lang="en-US" sz="1600" dirty="0" err="1"/>
              <a:t>Eltern</a:t>
            </a:r>
            <a:r>
              <a:rPr lang="en-US" sz="1600" dirty="0"/>
              <a:t> </a:t>
            </a:r>
            <a:r>
              <a:rPr lang="en-US" sz="1600" dirty="0" err="1"/>
              <a:t>beratend</a:t>
            </a:r>
            <a:r>
              <a:rPr lang="en-US" sz="1600" dirty="0"/>
              <a:t> </a:t>
            </a:r>
            <a:r>
              <a:rPr lang="en-US" sz="1600" dirty="0" err="1"/>
              <a:t>zur</a:t>
            </a:r>
            <a:r>
              <a:rPr lang="en-US" sz="1600" dirty="0"/>
              <a:t> </a:t>
            </a:r>
            <a:r>
              <a:rPr lang="en-US" sz="1600" dirty="0" err="1"/>
              <a:t>Seite</a:t>
            </a:r>
            <a:r>
              <a:rPr lang="en-US" sz="1600" dirty="0"/>
              <a:t> </a:t>
            </a:r>
            <a:r>
              <a:rPr lang="en-US" sz="1600" dirty="0" err="1"/>
              <a:t>zu</a:t>
            </a:r>
            <a:r>
              <a:rPr lang="en-US" sz="1600" dirty="0"/>
              <a:t> </a:t>
            </a:r>
            <a:r>
              <a:rPr lang="en-US" sz="1600" dirty="0" err="1"/>
              <a:t>stehen</a:t>
            </a:r>
            <a:r>
              <a:rPr lang="en-US" sz="1600" dirty="0"/>
              <a:t>.</a:t>
            </a:r>
          </a:p>
          <a:p>
            <a:pPr indent="-228600">
              <a:lnSpc>
                <a:spcPct val="90000"/>
              </a:lnSpc>
              <a:spcAft>
                <a:spcPts val="600"/>
              </a:spcAft>
              <a:buFont typeface="Arial" panose="020B0604020202020204" pitchFamily="34" charset="0"/>
              <a:buChar char="•"/>
            </a:pPr>
            <a:endParaRPr lang="en-US" sz="1600" dirty="0"/>
          </a:p>
          <a:p>
            <a:pPr marL="57150">
              <a:lnSpc>
                <a:spcPct val="90000"/>
              </a:lnSpc>
              <a:spcAft>
                <a:spcPts val="600"/>
              </a:spcAft>
            </a:pPr>
            <a:endParaRPr lang="en-US" sz="1600" dirty="0"/>
          </a:p>
          <a:p>
            <a:pPr>
              <a:lnSpc>
                <a:spcPct val="90000"/>
              </a:lnSpc>
              <a:spcAft>
                <a:spcPts val="600"/>
              </a:spcAft>
            </a:pPr>
            <a:r>
              <a:rPr lang="en-US" sz="2000" b="1" dirty="0"/>
              <a:t>     </a:t>
            </a:r>
            <a:r>
              <a:rPr lang="en-US" sz="2800" b="1" dirty="0"/>
              <a:t>Englisch</a:t>
            </a:r>
          </a:p>
          <a:p>
            <a:pPr indent="-228600">
              <a:lnSpc>
                <a:spcPct val="90000"/>
              </a:lnSpc>
              <a:spcAft>
                <a:spcPts val="600"/>
              </a:spcAft>
              <a:buFont typeface="Arial" panose="020B0604020202020204" pitchFamily="34" charset="0"/>
              <a:buChar char="•"/>
            </a:pPr>
            <a:endParaRPr lang="en-US" sz="1600" b="1" dirty="0"/>
          </a:p>
          <a:p>
            <a:pPr marL="285750" indent="-228600">
              <a:lnSpc>
                <a:spcPct val="90000"/>
              </a:lnSpc>
              <a:spcAft>
                <a:spcPts val="600"/>
              </a:spcAft>
              <a:buFont typeface="Arial" panose="020B0604020202020204" pitchFamily="34" charset="0"/>
              <a:buChar char="•"/>
            </a:pPr>
            <a:r>
              <a:rPr lang="en-US" sz="1600" dirty="0"/>
              <a:t>Der </a:t>
            </a:r>
            <a:r>
              <a:rPr lang="en-US" sz="1600" dirty="0" err="1"/>
              <a:t>Grundstein</a:t>
            </a:r>
            <a:r>
              <a:rPr lang="en-US" sz="1600" dirty="0"/>
              <a:t> für </a:t>
            </a:r>
            <a:r>
              <a:rPr lang="en-US" sz="1600" dirty="0" err="1"/>
              <a:t>späteres</a:t>
            </a:r>
            <a:r>
              <a:rPr lang="en-US" sz="1600" dirty="0"/>
              <a:t> </a:t>
            </a:r>
            <a:r>
              <a:rPr lang="en-US" sz="1600" dirty="0" err="1"/>
              <a:t>Fremdsprachenerlernen</a:t>
            </a:r>
            <a:r>
              <a:rPr lang="en-US" sz="1600" dirty="0"/>
              <a:t> </a:t>
            </a:r>
            <a:r>
              <a:rPr lang="en-US" sz="1600" dirty="0" err="1"/>
              <a:t>wird</a:t>
            </a:r>
            <a:r>
              <a:rPr lang="en-US" sz="1600" dirty="0"/>
              <a:t> </a:t>
            </a:r>
            <a:r>
              <a:rPr lang="en-US" sz="1600" dirty="0" err="1"/>
              <a:t>schon</a:t>
            </a:r>
            <a:r>
              <a:rPr lang="en-US" sz="1600" dirty="0"/>
              <a:t> </a:t>
            </a:r>
            <a:r>
              <a:rPr lang="en-US" sz="1600" dirty="0" err="1"/>
              <a:t>im</a:t>
            </a:r>
            <a:r>
              <a:rPr lang="en-US" sz="1600" dirty="0"/>
              <a:t> </a:t>
            </a:r>
            <a:r>
              <a:rPr lang="en-US" sz="1600" dirty="0" err="1"/>
              <a:t>frühen</a:t>
            </a:r>
            <a:r>
              <a:rPr lang="en-US" sz="1600" dirty="0"/>
              <a:t> Alter </a:t>
            </a:r>
            <a:r>
              <a:rPr lang="en-US" sz="1600" dirty="0" err="1"/>
              <a:t>gelegt</a:t>
            </a:r>
            <a:r>
              <a:rPr lang="en-US" sz="1600" dirty="0"/>
              <a:t>. Nie </a:t>
            </a:r>
            <a:r>
              <a:rPr lang="en-US" sz="1600" dirty="0" err="1"/>
              <a:t>wieder</a:t>
            </a:r>
            <a:r>
              <a:rPr lang="en-US" sz="1600" dirty="0"/>
              <a:t> </a:t>
            </a:r>
            <a:r>
              <a:rPr lang="en-US" sz="1600" dirty="0" err="1"/>
              <a:t>ist</a:t>
            </a:r>
            <a:r>
              <a:rPr lang="en-US" sz="1600" dirty="0"/>
              <a:t>          </a:t>
            </a:r>
            <a:r>
              <a:rPr lang="en-US" sz="1600" dirty="0" err="1"/>
              <a:t>Fremdsprachenerwerb</a:t>
            </a:r>
            <a:r>
              <a:rPr lang="en-US" sz="1600" dirty="0"/>
              <a:t> so </a:t>
            </a:r>
            <a:r>
              <a:rPr lang="en-US" sz="1600" dirty="0" err="1"/>
              <a:t>einfach</a:t>
            </a:r>
            <a:r>
              <a:rPr lang="en-US" sz="1600" dirty="0"/>
              <a:t> </a:t>
            </a:r>
            <a:r>
              <a:rPr lang="en-US" sz="1600" dirty="0" err="1"/>
              <a:t>wie</a:t>
            </a:r>
            <a:r>
              <a:rPr lang="en-US" sz="1600" dirty="0"/>
              <a:t> in den </a:t>
            </a:r>
            <a:r>
              <a:rPr lang="en-US" sz="1600" dirty="0" err="1"/>
              <a:t>ersten</a:t>
            </a:r>
            <a:r>
              <a:rPr lang="en-US" sz="1600" dirty="0"/>
              <a:t> </a:t>
            </a:r>
            <a:r>
              <a:rPr lang="en-US" sz="1600" dirty="0" err="1"/>
              <a:t>sechs</a:t>
            </a:r>
            <a:r>
              <a:rPr lang="en-US" sz="1600" dirty="0"/>
              <a:t> </a:t>
            </a:r>
            <a:r>
              <a:rPr lang="en-US" sz="1600" dirty="0" err="1"/>
              <a:t>Lebensjahren</a:t>
            </a:r>
            <a:r>
              <a:rPr lang="en-US" sz="1600" dirty="0"/>
              <a:t>, da in </a:t>
            </a:r>
            <a:r>
              <a:rPr lang="en-US" sz="1600" dirty="0" err="1"/>
              <a:t>diese</a:t>
            </a:r>
            <a:r>
              <a:rPr lang="en-US" sz="1600" dirty="0"/>
              <a:t> Zeit die sensible Phase der </a:t>
            </a:r>
            <a:r>
              <a:rPr lang="en-US" sz="1600" dirty="0" err="1"/>
              <a:t>Sprachentwicklung</a:t>
            </a:r>
            <a:r>
              <a:rPr lang="en-US" sz="1600" dirty="0"/>
              <a:t> </a:t>
            </a:r>
            <a:r>
              <a:rPr lang="en-US" sz="1600" dirty="0" err="1"/>
              <a:t>fällt</a:t>
            </a:r>
            <a:r>
              <a:rPr lang="en-US" sz="1600" dirty="0"/>
              <a:t>.     </a:t>
            </a:r>
          </a:p>
          <a:p>
            <a:pPr>
              <a:lnSpc>
                <a:spcPct val="90000"/>
              </a:lnSpc>
              <a:spcAft>
                <a:spcPts val="600"/>
              </a:spcAft>
            </a:pPr>
            <a:r>
              <a:rPr lang="en-US" sz="1600" dirty="0"/>
              <a:t>  </a:t>
            </a:r>
          </a:p>
          <a:p>
            <a:pPr marL="285750" indent="-228600">
              <a:lnSpc>
                <a:spcPct val="90000"/>
              </a:lnSpc>
              <a:spcAft>
                <a:spcPts val="600"/>
              </a:spcAft>
              <a:buFont typeface="Arial" panose="020B0604020202020204" pitchFamily="34" charset="0"/>
              <a:buChar char="•"/>
            </a:pPr>
            <a:r>
              <a:rPr lang="en-US" sz="1600" dirty="0"/>
              <a:t>Wir </a:t>
            </a:r>
            <a:r>
              <a:rPr lang="en-US" sz="1600" dirty="0" err="1"/>
              <a:t>bieten</a:t>
            </a:r>
            <a:r>
              <a:rPr lang="en-US" sz="1600" dirty="0"/>
              <a:t> Englisch </a:t>
            </a:r>
            <a:r>
              <a:rPr lang="en-US" sz="1600" dirty="0" err="1"/>
              <a:t>integriert</a:t>
            </a:r>
            <a:r>
              <a:rPr lang="en-US" sz="1600" dirty="0"/>
              <a:t> in den </a:t>
            </a:r>
            <a:r>
              <a:rPr lang="en-US" sz="1600" dirty="0" err="1"/>
              <a:t>Kindergartenalltag</a:t>
            </a:r>
            <a:r>
              <a:rPr lang="en-US" sz="1600" dirty="0"/>
              <a:t> an, </a:t>
            </a:r>
            <a:r>
              <a:rPr lang="en-US" sz="1600" dirty="0" err="1"/>
              <a:t>durch</a:t>
            </a:r>
            <a:r>
              <a:rPr lang="en-US" sz="1600" dirty="0"/>
              <a:t> </a:t>
            </a:r>
            <a:r>
              <a:rPr lang="en-US" sz="1600" dirty="0" err="1"/>
              <a:t>Singen</a:t>
            </a:r>
            <a:r>
              <a:rPr lang="en-US" sz="1600" dirty="0"/>
              <a:t> von </a:t>
            </a:r>
            <a:r>
              <a:rPr lang="en-US" sz="1600" dirty="0" err="1"/>
              <a:t>englischsprachigen</a:t>
            </a:r>
            <a:r>
              <a:rPr lang="en-US" sz="1600" dirty="0"/>
              <a:t> </a:t>
            </a:r>
            <a:r>
              <a:rPr lang="en-US" sz="1600" dirty="0" err="1"/>
              <a:t>Kinderliedern</a:t>
            </a:r>
            <a:r>
              <a:rPr lang="en-US" sz="1600" dirty="0"/>
              <a:t>, </a:t>
            </a:r>
            <a:r>
              <a:rPr lang="en-US" sz="1600" dirty="0" err="1"/>
              <a:t>Erwerb</a:t>
            </a:r>
            <a:r>
              <a:rPr lang="en-US" sz="1600" dirty="0"/>
              <a:t> von </a:t>
            </a:r>
            <a:r>
              <a:rPr lang="en-US" sz="1600" dirty="0" err="1"/>
              <a:t>Spielen</a:t>
            </a:r>
            <a:r>
              <a:rPr lang="en-US" sz="1600" dirty="0"/>
              <a:t>, </a:t>
            </a:r>
            <a:r>
              <a:rPr lang="en-US" sz="1600" dirty="0" err="1"/>
              <a:t>Vorlesen</a:t>
            </a:r>
            <a:r>
              <a:rPr lang="en-US" sz="1600" dirty="0"/>
              <a:t> von </a:t>
            </a:r>
            <a:r>
              <a:rPr lang="en-US" sz="1600" dirty="0" err="1"/>
              <a:t>Bilderbüchern</a:t>
            </a:r>
            <a:r>
              <a:rPr lang="en-US" sz="1600" dirty="0"/>
              <a:t> </a:t>
            </a:r>
            <a:r>
              <a:rPr lang="en-US" sz="1600" dirty="0" err="1"/>
              <a:t>begleitet</a:t>
            </a:r>
            <a:r>
              <a:rPr lang="en-US" sz="1600" dirty="0"/>
              <a:t> </a:t>
            </a:r>
            <a:r>
              <a:rPr lang="en-US" sz="1600" dirty="0" err="1"/>
              <a:t>mit</a:t>
            </a:r>
            <a:r>
              <a:rPr lang="en-US" sz="1600" dirty="0"/>
              <a:t> </a:t>
            </a:r>
            <a:r>
              <a:rPr lang="en-US" sz="1600" dirty="0" err="1"/>
              <a:t>mimischen</a:t>
            </a:r>
            <a:r>
              <a:rPr lang="en-US" sz="1600" dirty="0"/>
              <a:t> und </a:t>
            </a:r>
            <a:r>
              <a:rPr lang="en-US" sz="1600" dirty="0" err="1"/>
              <a:t>gestischem</a:t>
            </a:r>
            <a:r>
              <a:rPr lang="en-US" sz="1600" dirty="0"/>
              <a:t> </a:t>
            </a:r>
            <a:r>
              <a:rPr lang="en-US" sz="1600" dirty="0" err="1"/>
              <a:t>Erzählen</a:t>
            </a:r>
            <a:r>
              <a:rPr lang="en-US" sz="1600" dirty="0"/>
              <a:t> der </a:t>
            </a:r>
            <a:r>
              <a:rPr lang="en-US" sz="1600" dirty="0" err="1"/>
              <a:t>Pädagogin</a:t>
            </a:r>
            <a:r>
              <a:rPr lang="en-US" sz="1600" dirty="0"/>
              <a:t>.</a:t>
            </a:r>
          </a:p>
        </p:txBody>
      </p:sp>
      <p:sp>
        <p:nvSpPr>
          <p:cNvPr id="3" name="Fußzeilenplatzhalter 2">
            <a:extLst>
              <a:ext uri="{FF2B5EF4-FFF2-40B4-BE49-F238E27FC236}">
                <a16:creationId xmlns:a16="http://schemas.microsoft.com/office/drawing/2014/main" id="{B3DDB44A-1962-4E70-AF60-36AEE82FCFC7}"/>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a:spcAft>
                <a:spcPts val="600"/>
              </a:spcAft>
            </a:pPr>
            <a:r>
              <a:rPr lang="en-US" kern="1200">
                <a:solidFill>
                  <a:schemeClr val="tx1">
                    <a:tint val="75000"/>
                  </a:schemeClr>
                </a:solidFill>
                <a:latin typeface="+mn-lt"/>
                <a:ea typeface="+mn-ea"/>
                <a:cs typeface="+mn-cs"/>
              </a:rPr>
              <a:t>Landeskindergarten Bromberg 6</a:t>
            </a:r>
          </a:p>
          <a:p>
            <a:pPr>
              <a:spcAft>
                <a:spcPts val="600"/>
              </a:spcAft>
            </a:pPr>
            <a:endParaRPr lang="en-US" kern="1200">
              <a:solidFill>
                <a:schemeClr val="tx1">
                  <a:tint val="75000"/>
                </a:schemeClr>
              </a:solidFill>
              <a:latin typeface="+mn-lt"/>
              <a:ea typeface="+mn-ea"/>
              <a:cs typeface="+mn-cs"/>
            </a:endParaRPr>
          </a:p>
        </p:txBody>
      </p:sp>
    </p:spTree>
    <p:extLst>
      <p:ext uri="{BB962C8B-B14F-4D97-AF65-F5344CB8AC3E}">
        <p14:creationId xmlns:p14="http://schemas.microsoft.com/office/powerpoint/2010/main" val="30692390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4F7EBAE4-9945-4473-9E34-B2C66EA0F0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el 1">
            <a:extLst>
              <a:ext uri="{FF2B5EF4-FFF2-40B4-BE49-F238E27FC236}">
                <a16:creationId xmlns:a16="http://schemas.microsoft.com/office/drawing/2014/main" id="{9A9007A0-B659-4EB7-9375-22FE2E5221F0}"/>
              </a:ext>
            </a:extLst>
          </p:cNvPr>
          <p:cNvSpPr>
            <a:spLocks noGrp="1"/>
          </p:cNvSpPr>
          <p:nvPr>
            <p:ph type="title"/>
          </p:nvPr>
        </p:nvSpPr>
        <p:spPr>
          <a:xfrm>
            <a:off x="838200" y="365125"/>
            <a:ext cx="5393361" cy="1325563"/>
          </a:xfrm>
        </p:spPr>
        <p:txBody>
          <a:bodyPr>
            <a:normAutofit/>
          </a:bodyPr>
          <a:lstStyle/>
          <a:p>
            <a:r>
              <a:rPr lang="de-DE" sz="2800" b="1" dirty="0"/>
              <a:t>                                                             </a:t>
            </a:r>
            <a:r>
              <a:rPr lang="de-DE" sz="2800" b="1" dirty="0">
                <a:latin typeface="+mn-lt"/>
              </a:rPr>
              <a:t>Zähneputzen – Projekt Apollonia</a:t>
            </a:r>
            <a:endParaRPr lang="de-AT" sz="2800" b="1" dirty="0">
              <a:latin typeface="+mn-lt"/>
            </a:endParaRPr>
          </a:p>
        </p:txBody>
      </p:sp>
      <p:sp>
        <p:nvSpPr>
          <p:cNvPr id="3" name="Inhaltsplatzhalter 2">
            <a:extLst>
              <a:ext uri="{FF2B5EF4-FFF2-40B4-BE49-F238E27FC236}">
                <a16:creationId xmlns:a16="http://schemas.microsoft.com/office/drawing/2014/main" id="{008FA461-72B6-4E21-B784-351E340CBBC7}"/>
              </a:ext>
            </a:extLst>
          </p:cNvPr>
          <p:cNvSpPr>
            <a:spLocks noGrp="1"/>
          </p:cNvSpPr>
          <p:nvPr>
            <p:ph idx="1"/>
          </p:nvPr>
        </p:nvSpPr>
        <p:spPr>
          <a:xfrm>
            <a:off x="838200" y="1825625"/>
            <a:ext cx="5393361" cy="4351338"/>
          </a:xfrm>
        </p:spPr>
        <p:txBody>
          <a:bodyPr>
            <a:normAutofit/>
          </a:bodyPr>
          <a:lstStyle/>
          <a:p>
            <a:endParaRPr lang="de-DE" sz="1500" dirty="0"/>
          </a:p>
          <a:p>
            <a:r>
              <a:rPr lang="de-DE" sz="1500" dirty="0"/>
              <a:t>S</a:t>
            </a:r>
            <a:r>
              <a:rPr lang="de-AT" sz="1500" dirty="0" err="1"/>
              <a:t>eit</a:t>
            </a:r>
            <a:r>
              <a:rPr lang="de-AT" sz="1500" dirty="0"/>
              <a:t> vielen Jahren gibt es vom Land NÖ das Projekt Apollonia. Der Grundstein für die Zahnhygiene soll schon in jungen Jahren gelegt werden.</a:t>
            </a:r>
          </a:p>
          <a:p>
            <a:r>
              <a:rPr lang="de-DE" sz="1500" dirty="0"/>
              <a:t>E</a:t>
            </a:r>
            <a:r>
              <a:rPr lang="de-AT" sz="1500" dirty="0" err="1"/>
              <a:t>ine</a:t>
            </a:r>
            <a:r>
              <a:rPr lang="de-AT" sz="1500" dirty="0"/>
              <a:t> ausgebildete Zahngesundheitserzieherin kommt dreimal jährlich in den Kindergarten, um mit den Kindern zu arbeiten.</a:t>
            </a:r>
          </a:p>
          <a:p>
            <a:r>
              <a:rPr lang="de-DE" sz="1500" dirty="0"/>
              <a:t>S</a:t>
            </a:r>
            <a:r>
              <a:rPr lang="de-AT" sz="1500" dirty="0" err="1"/>
              <a:t>ie</a:t>
            </a:r>
            <a:r>
              <a:rPr lang="de-AT" sz="1500" dirty="0"/>
              <a:t> erarbeitet folgende Themen: Zahnhygiene, Zahnwechsel, gesundes Essen für die Zähne, richtiges Zähneputzen.</a:t>
            </a:r>
          </a:p>
          <a:p>
            <a:r>
              <a:rPr lang="de-DE" sz="1500" dirty="0"/>
              <a:t>I</a:t>
            </a:r>
            <a:r>
              <a:rPr lang="de-AT" sz="1500" dirty="0"/>
              <a:t>m Abstand von zwei Jahren ist ein Besuch bei der Zahnärztin DR. Kristina </a:t>
            </a:r>
            <a:r>
              <a:rPr lang="de-AT" sz="1500" dirty="0" err="1"/>
              <a:t>Holnsteiner</a:t>
            </a:r>
            <a:r>
              <a:rPr lang="de-AT" sz="1500" dirty="0"/>
              <a:t> in </a:t>
            </a:r>
            <a:r>
              <a:rPr lang="de-AT" sz="1500" dirty="0" err="1"/>
              <a:t>Scheiblingkirchen</a:t>
            </a:r>
            <a:r>
              <a:rPr lang="de-AT" sz="1500" dirty="0"/>
              <a:t> vorgesehen. Sie kontrolliert die Zähne - keine Behandlung - und informiert die Eltern über den Zustand der Zähne.</a:t>
            </a:r>
          </a:p>
          <a:p>
            <a:r>
              <a:rPr lang="de-DE" sz="1500" dirty="0"/>
              <a:t>I</a:t>
            </a:r>
            <a:r>
              <a:rPr lang="de-AT" sz="1500" dirty="0"/>
              <a:t>m Kindergarten haben die Kinder die Möglichkeit, nach der Jause ihre Zähne zu putzen. Am gesunden </a:t>
            </a:r>
            <a:r>
              <a:rPr lang="de-AT" sz="1500" dirty="0" err="1"/>
              <a:t>Jausentag</a:t>
            </a:r>
            <a:r>
              <a:rPr lang="de-AT" sz="1500" dirty="0"/>
              <a:t> gehen alle Kinder Zähneputzen, und wir helfen und achten darauf, dass sie es richtig machen.</a:t>
            </a:r>
          </a:p>
        </p:txBody>
      </p:sp>
      <p:pic>
        <p:nvPicPr>
          <p:cNvPr id="6" name="Grafik 5">
            <a:extLst>
              <a:ext uri="{FF2B5EF4-FFF2-40B4-BE49-F238E27FC236}">
                <a16:creationId xmlns:a16="http://schemas.microsoft.com/office/drawing/2014/main" id="{A80831F5-AB5B-4587-A048-3725DB9AD3EB}"/>
              </a:ext>
            </a:extLst>
          </p:cNvPr>
          <p:cNvPicPr>
            <a:picLocks noChangeAspect="1"/>
          </p:cNvPicPr>
          <p:nvPr/>
        </p:nvPicPr>
        <p:blipFill>
          <a:blip r:embed="rId2">
            <a:extLst>
              <a:ext uri="{28A0092B-C50C-407E-A947-70E740481C1C}">
                <a14:useLocalDpi xmlns:a14="http://schemas.microsoft.com/office/drawing/2010/main" val="0"/>
              </a:ext>
            </a:extLst>
          </a:blip>
          <a:srcRect l="12751" r="12248" b="-1"/>
          <a:stretch>
            <a:fillRect/>
          </a:stretch>
        </p:blipFill>
        <p:spPr>
          <a:xfrm flipH="1">
            <a:off x="6374920" y="758514"/>
            <a:ext cx="5122238" cy="5122238"/>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p:spPr>
      </p:pic>
      <p:sp>
        <p:nvSpPr>
          <p:cNvPr id="4" name="Fußzeilenplatzhalter 3">
            <a:extLst>
              <a:ext uri="{FF2B5EF4-FFF2-40B4-BE49-F238E27FC236}">
                <a16:creationId xmlns:a16="http://schemas.microsoft.com/office/drawing/2014/main" id="{DE02DC01-E69A-4A77-A30C-9494EA27A7BA}"/>
              </a:ext>
            </a:extLst>
          </p:cNvPr>
          <p:cNvSpPr>
            <a:spLocks noGrp="1"/>
          </p:cNvSpPr>
          <p:nvPr>
            <p:ph type="ftr" sz="quarter" idx="11"/>
          </p:nvPr>
        </p:nvSpPr>
        <p:spPr>
          <a:xfrm>
            <a:off x="4038600" y="6356350"/>
            <a:ext cx="4114800" cy="365125"/>
          </a:xfrm>
        </p:spPr>
        <p:txBody>
          <a:bodyPr>
            <a:normAutofit/>
          </a:bodyPr>
          <a:lstStyle/>
          <a:p>
            <a:pPr>
              <a:spcAft>
                <a:spcPts val="600"/>
              </a:spcAft>
            </a:pPr>
            <a:r>
              <a:rPr lang="de-DE"/>
              <a:t>Landeskindergarten Bromberg 7</a:t>
            </a:r>
            <a:endParaRPr lang="de-AT"/>
          </a:p>
          <a:p>
            <a:pPr>
              <a:spcAft>
                <a:spcPts val="600"/>
              </a:spcAft>
            </a:pPr>
            <a:endParaRPr lang="de-AT"/>
          </a:p>
        </p:txBody>
      </p:sp>
      <p:sp>
        <p:nvSpPr>
          <p:cNvPr id="22" name="!!Arc">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89197" flipV="1">
            <a:off x="6261882" y="687822"/>
            <a:ext cx="5471147" cy="5471147"/>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4" name="!!Oval">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48561" y="921125"/>
            <a:ext cx="791021" cy="76956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80464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28">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5BFE1F15-BE33-4208-A957-245C4D2901B5}"/>
              </a:ext>
            </a:extLst>
          </p:cNvPr>
          <p:cNvSpPr>
            <a:spLocks noGrp="1"/>
          </p:cNvSpPr>
          <p:nvPr>
            <p:ph type="title"/>
          </p:nvPr>
        </p:nvSpPr>
        <p:spPr>
          <a:xfrm>
            <a:off x="572493" y="238539"/>
            <a:ext cx="11018520" cy="1434415"/>
          </a:xfrm>
        </p:spPr>
        <p:txBody>
          <a:bodyPr vert="horz" lIns="91440" tIns="45720" rIns="91440" bIns="45720" rtlCol="0" anchor="b">
            <a:normAutofit/>
          </a:bodyPr>
          <a:lstStyle/>
          <a:p>
            <a:r>
              <a:rPr lang="en-US" sz="4600" b="1" dirty="0"/>
              <a:t>           GESUNDE JAUSE</a:t>
            </a:r>
          </a:p>
        </p:txBody>
      </p:sp>
      <p:sp>
        <p:nvSpPr>
          <p:cNvPr id="34"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sX0" fmla="*/ 0 w 10972800"/>
              <a:gd name="csY0" fmla="*/ 0 h 18288"/>
              <a:gd name="csX1" fmla="*/ 356616 w 10972800"/>
              <a:gd name="csY1" fmla="*/ 0 h 18288"/>
              <a:gd name="csX2" fmla="*/ 1042416 w 10972800"/>
              <a:gd name="csY2" fmla="*/ 0 h 18288"/>
              <a:gd name="csX3" fmla="*/ 1947672 w 10972800"/>
              <a:gd name="csY3" fmla="*/ 0 h 18288"/>
              <a:gd name="csX4" fmla="*/ 2633472 w 10972800"/>
              <a:gd name="csY4" fmla="*/ 0 h 18288"/>
              <a:gd name="csX5" fmla="*/ 2990088 w 10972800"/>
              <a:gd name="csY5" fmla="*/ 0 h 18288"/>
              <a:gd name="csX6" fmla="*/ 3456432 w 10972800"/>
              <a:gd name="csY6" fmla="*/ 0 h 18288"/>
              <a:gd name="csX7" fmla="*/ 4361688 w 10972800"/>
              <a:gd name="csY7" fmla="*/ 0 h 18288"/>
              <a:gd name="csX8" fmla="*/ 5266944 w 10972800"/>
              <a:gd name="csY8" fmla="*/ 0 h 18288"/>
              <a:gd name="csX9" fmla="*/ 6172200 w 10972800"/>
              <a:gd name="csY9" fmla="*/ 0 h 18288"/>
              <a:gd name="csX10" fmla="*/ 6528816 w 10972800"/>
              <a:gd name="csY10" fmla="*/ 0 h 18288"/>
              <a:gd name="csX11" fmla="*/ 7214616 w 10972800"/>
              <a:gd name="csY11" fmla="*/ 0 h 18288"/>
              <a:gd name="csX12" fmla="*/ 7790688 w 10972800"/>
              <a:gd name="csY12" fmla="*/ 0 h 18288"/>
              <a:gd name="csX13" fmla="*/ 8147304 w 10972800"/>
              <a:gd name="csY13" fmla="*/ 0 h 18288"/>
              <a:gd name="csX14" fmla="*/ 9052560 w 10972800"/>
              <a:gd name="csY14" fmla="*/ 0 h 18288"/>
              <a:gd name="csX15" fmla="*/ 9409176 w 10972800"/>
              <a:gd name="csY15" fmla="*/ 0 h 18288"/>
              <a:gd name="csX16" fmla="*/ 9765792 w 10972800"/>
              <a:gd name="csY16" fmla="*/ 0 h 18288"/>
              <a:gd name="csX17" fmla="*/ 10341864 w 10972800"/>
              <a:gd name="csY17" fmla="*/ 0 h 18288"/>
              <a:gd name="csX18" fmla="*/ 10972800 w 10972800"/>
              <a:gd name="csY18" fmla="*/ 0 h 18288"/>
              <a:gd name="csX19" fmla="*/ 10972800 w 10972800"/>
              <a:gd name="csY19" fmla="*/ 18288 h 18288"/>
              <a:gd name="csX20" fmla="*/ 10177272 w 10972800"/>
              <a:gd name="csY20" fmla="*/ 18288 h 18288"/>
              <a:gd name="csX21" fmla="*/ 9820656 w 10972800"/>
              <a:gd name="csY21" fmla="*/ 18288 h 18288"/>
              <a:gd name="csX22" fmla="*/ 9464040 w 10972800"/>
              <a:gd name="csY22" fmla="*/ 18288 h 18288"/>
              <a:gd name="csX23" fmla="*/ 8778240 w 10972800"/>
              <a:gd name="csY23" fmla="*/ 18288 h 18288"/>
              <a:gd name="csX24" fmla="*/ 8421624 w 10972800"/>
              <a:gd name="csY24" fmla="*/ 18288 h 18288"/>
              <a:gd name="csX25" fmla="*/ 7735824 w 10972800"/>
              <a:gd name="csY25" fmla="*/ 18288 h 18288"/>
              <a:gd name="csX26" fmla="*/ 6940296 w 10972800"/>
              <a:gd name="csY26" fmla="*/ 18288 h 18288"/>
              <a:gd name="csX27" fmla="*/ 6254496 w 10972800"/>
              <a:gd name="csY27" fmla="*/ 18288 h 18288"/>
              <a:gd name="csX28" fmla="*/ 5458968 w 10972800"/>
              <a:gd name="csY28" fmla="*/ 18288 h 18288"/>
              <a:gd name="csX29" fmla="*/ 4663440 w 10972800"/>
              <a:gd name="csY29" fmla="*/ 18288 h 18288"/>
              <a:gd name="csX30" fmla="*/ 4306824 w 10972800"/>
              <a:gd name="csY30" fmla="*/ 18288 h 18288"/>
              <a:gd name="csX31" fmla="*/ 3840480 w 10972800"/>
              <a:gd name="csY31" fmla="*/ 18288 h 18288"/>
              <a:gd name="csX32" fmla="*/ 3264408 w 10972800"/>
              <a:gd name="csY32" fmla="*/ 18288 h 18288"/>
              <a:gd name="csX33" fmla="*/ 2578608 w 10972800"/>
              <a:gd name="csY33" fmla="*/ 18288 h 18288"/>
              <a:gd name="csX34" fmla="*/ 1673352 w 10972800"/>
              <a:gd name="csY34" fmla="*/ 18288 h 18288"/>
              <a:gd name="csX35" fmla="*/ 877824 w 10972800"/>
              <a:gd name="csY35" fmla="*/ 18288 h 18288"/>
              <a:gd name="csX36" fmla="*/ 0 w 10972800"/>
              <a:gd name="csY36" fmla="*/ 18288 h 18288"/>
              <a:gd name="csX37" fmla="*/ 0 w 10972800"/>
              <a:gd name="csY37"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platzhalter 3">
            <a:extLst>
              <a:ext uri="{FF2B5EF4-FFF2-40B4-BE49-F238E27FC236}">
                <a16:creationId xmlns:a16="http://schemas.microsoft.com/office/drawing/2014/main" id="{280D3634-255B-491A-B99F-240ABD757CCB}"/>
              </a:ext>
            </a:extLst>
          </p:cNvPr>
          <p:cNvSpPr>
            <a:spLocks noGrp="1"/>
          </p:cNvSpPr>
          <p:nvPr>
            <p:ph type="body" sz="half" idx="2"/>
          </p:nvPr>
        </p:nvSpPr>
        <p:spPr>
          <a:xfrm>
            <a:off x="572493" y="2071316"/>
            <a:ext cx="6713552" cy="4119172"/>
          </a:xfrm>
        </p:spPr>
        <p:txBody>
          <a:bodyPr vert="horz" lIns="91440" tIns="45720" rIns="91440" bIns="45720" rtlCol="0" anchor="t">
            <a:normAutofit/>
          </a:bodyPr>
          <a:lstStyle/>
          <a:p>
            <a:pPr marL="285750" indent="-228600">
              <a:buFont typeface="Arial" panose="020B0604020202020204" pitchFamily="34" charset="0"/>
              <a:buChar char="•"/>
            </a:pPr>
            <a:r>
              <a:rPr lang="en-US" sz="1500" dirty="0" err="1"/>
              <a:t>Gesunde</a:t>
            </a:r>
            <a:r>
              <a:rPr lang="en-US" sz="1500" dirty="0"/>
              <a:t> </a:t>
            </a:r>
            <a:r>
              <a:rPr lang="en-US" sz="1500" dirty="0" err="1"/>
              <a:t>Ernährung</a:t>
            </a:r>
            <a:r>
              <a:rPr lang="en-US" sz="1500" dirty="0"/>
              <a:t> </a:t>
            </a:r>
            <a:r>
              <a:rPr lang="en-US" sz="1500" dirty="0" err="1"/>
              <a:t>ist</a:t>
            </a:r>
            <a:r>
              <a:rPr lang="en-US" sz="1500" dirty="0"/>
              <a:t> </a:t>
            </a:r>
            <a:r>
              <a:rPr lang="en-US" sz="1500" dirty="0" err="1"/>
              <a:t>uns</a:t>
            </a:r>
            <a:r>
              <a:rPr lang="en-US" sz="1500" dirty="0"/>
              <a:t> </a:t>
            </a:r>
            <a:r>
              <a:rPr lang="en-US" sz="1500" dirty="0" err="1"/>
              <a:t>im</a:t>
            </a:r>
            <a:r>
              <a:rPr lang="en-US" sz="1500" dirty="0"/>
              <a:t> Kindergarten </a:t>
            </a:r>
            <a:r>
              <a:rPr lang="en-US" sz="1500" dirty="0" err="1"/>
              <a:t>sehr</a:t>
            </a:r>
            <a:r>
              <a:rPr lang="en-US" sz="1500" dirty="0"/>
              <a:t> </a:t>
            </a:r>
            <a:r>
              <a:rPr lang="en-US" sz="1500" dirty="0" err="1"/>
              <a:t>wichtig</a:t>
            </a:r>
            <a:r>
              <a:rPr lang="en-US" sz="1500" dirty="0"/>
              <a:t>. </a:t>
            </a:r>
            <a:r>
              <a:rPr lang="en-US" sz="1500" dirty="0" err="1"/>
              <a:t>Deshalb</a:t>
            </a:r>
            <a:r>
              <a:rPr lang="en-US" sz="1500" dirty="0"/>
              <a:t> </a:t>
            </a:r>
            <a:r>
              <a:rPr lang="en-US" sz="1500" dirty="0" err="1"/>
              <a:t>gibt</a:t>
            </a:r>
            <a:r>
              <a:rPr lang="en-US" sz="1500" dirty="0"/>
              <a:t> es </a:t>
            </a:r>
            <a:r>
              <a:rPr lang="en-US" sz="1500" dirty="0" err="1"/>
              <a:t>jeweils</a:t>
            </a:r>
            <a:r>
              <a:rPr lang="en-US" sz="1500" dirty="0"/>
              <a:t> am </a:t>
            </a:r>
            <a:r>
              <a:rPr lang="en-US" sz="1500" dirty="0" err="1"/>
              <a:t>Mittwoch</a:t>
            </a:r>
            <a:r>
              <a:rPr lang="en-US" sz="1500" dirty="0"/>
              <a:t> den </a:t>
            </a:r>
            <a:r>
              <a:rPr lang="en-US" sz="1500" dirty="0" err="1"/>
              <a:t>gesunden</a:t>
            </a:r>
            <a:r>
              <a:rPr lang="en-US" sz="1500" dirty="0"/>
              <a:t> </a:t>
            </a:r>
            <a:r>
              <a:rPr lang="en-US" sz="1500" dirty="0" err="1"/>
              <a:t>Jausentag</a:t>
            </a:r>
            <a:r>
              <a:rPr lang="en-US" sz="1500" dirty="0"/>
              <a:t>.</a:t>
            </a:r>
          </a:p>
          <a:p>
            <a:pPr marL="285750" indent="-228600">
              <a:buFont typeface="Arial" panose="020B0604020202020204" pitchFamily="34" charset="0"/>
              <a:buChar char="•"/>
            </a:pPr>
            <a:r>
              <a:rPr lang="en-US" sz="1500" dirty="0" err="1"/>
              <a:t>Jeweils</a:t>
            </a:r>
            <a:r>
              <a:rPr lang="en-US" sz="1500" dirty="0"/>
              <a:t> die Kinder </a:t>
            </a:r>
            <a:r>
              <a:rPr lang="en-US" sz="1500" dirty="0" err="1"/>
              <a:t>einer</a:t>
            </a:r>
            <a:r>
              <a:rPr lang="en-US" sz="1500" dirty="0"/>
              <a:t> Gruppe </a:t>
            </a:r>
            <a:r>
              <a:rPr lang="en-US" sz="1500" dirty="0" err="1"/>
              <a:t>bereiten</a:t>
            </a:r>
            <a:r>
              <a:rPr lang="en-US" sz="1500" dirty="0"/>
              <a:t> für alle Kinder </a:t>
            </a:r>
            <a:r>
              <a:rPr lang="en-US" sz="1500" dirty="0" err="1"/>
              <a:t>im</a:t>
            </a:r>
            <a:r>
              <a:rPr lang="en-US" sz="1500" dirty="0"/>
              <a:t> Kindergarten die </a:t>
            </a:r>
            <a:r>
              <a:rPr lang="en-US" sz="1500" dirty="0" err="1"/>
              <a:t>Jause</a:t>
            </a:r>
            <a:r>
              <a:rPr lang="en-US" sz="1500" dirty="0"/>
              <a:t> </a:t>
            </a:r>
            <a:r>
              <a:rPr lang="en-US" sz="1500" dirty="0" err="1"/>
              <a:t>zu</a:t>
            </a:r>
            <a:r>
              <a:rPr lang="en-US" sz="1500" dirty="0"/>
              <a:t>. Ein Kind </a:t>
            </a:r>
            <a:r>
              <a:rPr lang="en-US" sz="1500" dirty="0" err="1"/>
              <a:t>darf</a:t>
            </a:r>
            <a:r>
              <a:rPr lang="en-US" sz="1500" dirty="0"/>
              <a:t> immer der </a:t>
            </a:r>
            <a:r>
              <a:rPr lang="en-US" sz="1500" dirty="0" err="1"/>
              <a:t>Küchenchef</a:t>
            </a:r>
            <a:r>
              <a:rPr lang="en-US" sz="1500" dirty="0"/>
              <a:t> sein. Dieses Kind </a:t>
            </a:r>
            <a:r>
              <a:rPr lang="en-US" sz="1500" dirty="0" err="1"/>
              <a:t>darf</a:t>
            </a:r>
            <a:r>
              <a:rPr lang="en-US" sz="1500" dirty="0"/>
              <a:t> </a:t>
            </a:r>
            <a:r>
              <a:rPr lang="en-US" sz="1500" dirty="0" err="1"/>
              <a:t>entscheiden</a:t>
            </a:r>
            <a:r>
              <a:rPr lang="en-US" sz="1500" dirty="0"/>
              <a:t>, was </a:t>
            </a:r>
            <a:r>
              <a:rPr lang="en-US" sz="1500" dirty="0" err="1"/>
              <a:t>gekocht</a:t>
            </a:r>
            <a:r>
              <a:rPr lang="en-US" sz="1500" dirty="0"/>
              <a:t> </a:t>
            </a:r>
            <a:r>
              <a:rPr lang="en-US" sz="1500" dirty="0" err="1"/>
              <a:t>wird</a:t>
            </a:r>
            <a:r>
              <a:rPr lang="en-US" sz="1500" dirty="0"/>
              <a:t> und </a:t>
            </a:r>
            <a:r>
              <a:rPr lang="en-US" sz="1500" dirty="0" err="1"/>
              <a:t>wer</a:t>
            </a:r>
            <a:r>
              <a:rPr lang="en-US" sz="1500" dirty="0"/>
              <a:t> </a:t>
            </a:r>
            <a:r>
              <a:rPr lang="en-US" sz="1500" dirty="0" err="1"/>
              <a:t>beim</a:t>
            </a:r>
            <a:r>
              <a:rPr lang="en-US" sz="1500" dirty="0"/>
              <a:t> Kochen </a:t>
            </a:r>
            <a:r>
              <a:rPr lang="en-US" sz="1500" dirty="0" err="1"/>
              <a:t>helfen</a:t>
            </a:r>
            <a:r>
              <a:rPr lang="en-US" sz="1500" dirty="0"/>
              <a:t> </a:t>
            </a:r>
            <a:r>
              <a:rPr lang="en-US" sz="1500" dirty="0" err="1"/>
              <a:t>darf</a:t>
            </a:r>
            <a:r>
              <a:rPr lang="en-US" sz="1500" dirty="0"/>
              <a:t>.</a:t>
            </a:r>
          </a:p>
          <a:p>
            <a:pPr marL="285750" indent="-228600">
              <a:buFont typeface="Arial" panose="020B0604020202020204" pitchFamily="34" charset="0"/>
              <a:buChar char="•"/>
            </a:pPr>
            <a:r>
              <a:rPr lang="en-US" sz="1500" dirty="0"/>
              <a:t>Für die Kinder </a:t>
            </a:r>
            <a:r>
              <a:rPr lang="en-US" sz="1500" dirty="0" err="1"/>
              <a:t>ist</a:t>
            </a:r>
            <a:r>
              <a:rPr lang="en-US" sz="1500" dirty="0"/>
              <a:t> es </a:t>
            </a:r>
            <a:r>
              <a:rPr lang="en-US" sz="1500" dirty="0" err="1"/>
              <a:t>sehr</a:t>
            </a:r>
            <a:r>
              <a:rPr lang="en-US" sz="1500" dirty="0"/>
              <a:t> </a:t>
            </a:r>
            <a:r>
              <a:rPr lang="en-US" sz="1500" dirty="0" err="1"/>
              <a:t>interessant</a:t>
            </a:r>
            <a:r>
              <a:rPr lang="en-US" sz="1500" dirty="0"/>
              <a:t> </a:t>
            </a:r>
            <a:r>
              <a:rPr lang="en-US" sz="1500" dirty="0" err="1"/>
              <a:t>zu</a:t>
            </a:r>
            <a:r>
              <a:rPr lang="en-US" sz="1500" dirty="0"/>
              <a:t> </a:t>
            </a:r>
            <a:r>
              <a:rPr lang="en-US" sz="1500" dirty="0" err="1"/>
              <a:t>sehen</a:t>
            </a:r>
            <a:r>
              <a:rPr lang="en-US" sz="1500" dirty="0"/>
              <a:t>, </a:t>
            </a:r>
            <a:r>
              <a:rPr lang="en-US" sz="1500" dirty="0" err="1"/>
              <a:t>wie</a:t>
            </a:r>
            <a:r>
              <a:rPr lang="en-US" sz="1500" dirty="0"/>
              <a:t> die </a:t>
            </a:r>
            <a:r>
              <a:rPr lang="en-US" sz="1500" dirty="0" err="1"/>
              <a:t>Jause</a:t>
            </a:r>
            <a:r>
              <a:rPr lang="en-US" sz="1500" dirty="0"/>
              <a:t> </a:t>
            </a:r>
            <a:r>
              <a:rPr lang="en-US" sz="1500" dirty="0" err="1"/>
              <a:t>zubereitet</a:t>
            </a:r>
            <a:r>
              <a:rPr lang="en-US" sz="1500" dirty="0"/>
              <a:t> </a:t>
            </a:r>
            <a:r>
              <a:rPr lang="en-US" sz="1500" dirty="0" err="1"/>
              <a:t>wird</a:t>
            </a:r>
            <a:r>
              <a:rPr lang="en-US" sz="1500" dirty="0"/>
              <a:t> und </a:t>
            </a:r>
            <a:r>
              <a:rPr lang="en-US" sz="1500" dirty="0" err="1"/>
              <a:t>noch</a:t>
            </a:r>
            <a:r>
              <a:rPr lang="en-US" sz="1500" dirty="0"/>
              <a:t> </a:t>
            </a:r>
            <a:r>
              <a:rPr lang="en-US" sz="1500" dirty="0" err="1"/>
              <a:t>interessanter</a:t>
            </a:r>
            <a:r>
              <a:rPr lang="en-US" sz="1500" dirty="0"/>
              <a:t> </a:t>
            </a:r>
            <a:r>
              <a:rPr lang="en-US" sz="1500" dirty="0" err="1"/>
              <a:t>ist</a:t>
            </a:r>
            <a:r>
              <a:rPr lang="en-US" sz="1500" dirty="0"/>
              <a:t> es, </a:t>
            </a:r>
            <a:r>
              <a:rPr lang="en-US" sz="1500" dirty="0" err="1"/>
              <a:t>wenn</a:t>
            </a:r>
            <a:r>
              <a:rPr lang="en-US" sz="1500" dirty="0"/>
              <a:t> </a:t>
            </a:r>
            <a:r>
              <a:rPr lang="en-US" sz="1500" dirty="0" err="1"/>
              <a:t>sie</a:t>
            </a:r>
            <a:r>
              <a:rPr lang="en-US" sz="1500" dirty="0"/>
              <a:t> </a:t>
            </a:r>
            <a:r>
              <a:rPr lang="en-US" sz="1500" dirty="0" err="1"/>
              <a:t>dabei</a:t>
            </a:r>
            <a:r>
              <a:rPr lang="en-US" sz="1500" dirty="0"/>
              <a:t> </a:t>
            </a:r>
            <a:r>
              <a:rPr lang="en-US" sz="1500" dirty="0" err="1"/>
              <a:t>helfen</a:t>
            </a:r>
            <a:r>
              <a:rPr lang="en-US" sz="1500" dirty="0"/>
              <a:t> </a:t>
            </a:r>
            <a:r>
              <a:rPr lang="en-US" sz="1500" dirty="0" err="1"/>
              <a:t>dürfen</a:t>
            </a:r>
            <a:r>
              <a:rPr lang="en-US" sz="1500" dirty="0"/>
              <a:t>.</a:t>
            </a:r>
          </a:p>
          <a:p>
            <a:pPr marL="285750" indent="-228600">
              <a:buFont typeface="Arial" panose="020B0604020202020204" pitchFamily="34" charset="0"/>
              <a:buChar char="•"/>
            </a:pPr>
            <a:r>
              <a:rPr lang="en-US" sz="1500" dirty="0"/>
              <a:t>Für die </a:t>
            </a:r>
            <a:r>
              <a:rPr lang="en-US" sz="1500" dirty="0" err="1"/>
              <a:t>gesunde</a:t>
            </a:r>
            <a:r>
              <a:rPr lang="en-US" sz="1500" dirty="0"/>
              <a:t> </a:t>
            </a:r>
            <a:r>
              <a:rPr lang="en-US" sz="1500" dirty="0" err="1"/>
              <a:t>Jause</a:t>
            </a:r>
            <a:r>
              <a:rPr lang="en-US" sz="1500" dirty="0"/>
              <a:t> bitten </a:t>
            </a:r>
            <a:r>
              <a:rPr lang="en-US" sz="1500" dirty="0" err="1"/>
              <a:t>wir</a:t>
            </a:r>
            <a:r>
              <a:rPr lang="en-US" sz="1500" dirty="0"/>
              <a:t> Sie </a:t>
            </a:r>
            <a:r>
              <a:rPr lang="en-US" sz="1500" dirty="0" err="1"/>
              <a:t>einmalig</a:t>
            </a:r>
            <a:r>
              <a:rPr lang="en-US" sz="1500" dirty="0"/>
              <a:t> 35,00 € für das </a:t>
            </a:r>
            <a:r>
              <a:rPr lang="en-US" sz="1500" dirty="0" err="1"/>
              <a:t>Kindergartenjahr</a:t>
            </a:r>
            <a:r>
              <a:rPr lang="en-US" sz="1500" dirty="0"/>
              <a:t> </a:t>
            </a:r>
            <a:r>
              <a:rPr lang="en-US" sz="1500" dirty="0" err="1"/>
              <a:t>zu</a:t>
            </a:r>
            <a:r>
              <a:rPr lang="en-US" sz="1500" dirty="0"/>
              <a:t> </a:t>
            </a:r>
            <a:r>
              <a:rPr lang="en-US" sz="1500" dirty="0" err="1"/>
              <a:t>bezahlen</a:t>
            </a:r>
            <a:r>
              <a:rPr lang="en-US" sz="1500" dirty="0"/>
              <a:t>. Das Geld </a:t>
            </a:r>
            <a:r>
              <a:rPr lang="en-US" sz="1500" dirty="0" err="1"/>
              <a:t>wird</a:t>
            </a:r>
            <a:r>
              <a:rPr lang="en-US" sz="1500" dirty="0"/>
              <a:t> von Maria Ponweiser </a:t>
            </a:r>
            <a:r>
              <a:rPr lang="en-US" sz="1500" dirty="0" err="1"/>
              <a:t>im</a:t>
            </a:r>
            <a:r>
              <a:rPr lang="en-US" sz="1500" dirty="0"/>
              <a:t> September </a:t>
            </a:r>
            <a:r>
              <a:rPr lang="en-US" sz="1500" dirty="0" err="1"/>
              <a:t>einkassiert</a:t>
            </a:r>
            <a:r>
              <a:rPr lang="en-US" sz="1500" dirty="0"/>
              <a:t>.</a:t>
            </a:r>
          </a:p>
          <a:p>
            <a:pPr marL="285750" indent="-228600">
              <a:buFont typeface="Arial" panose="020B0604020202020204" pitchFamily="34" charset="0"/>
              <a:buChar char="•"/>
            </a:pPr>
            <a:r>
              <a:rPr lang="en-US" sz="1500" dirty="0"/>
              <a:t>Mit </a:t>
            </a:r>
            <a:r>
              <a:rPr lang="en-US" sz="1500" dirty="0" err="1"/>
              <a:t>diesem</a:t>
            </a:r>
            <a:r>
              <a:rPr lang="en-US" sz="1500" dirty="0"/>
              <a:t> Geld </a:t>
            </a:r>
            <a:r>
              <a:rPr lang="en-US" sz="1500" dirty="0" err="1"/>
              <a:t>werden</a:t>
            </a:r>
            <a:r>
              <a:rPr lang="en-US" sz="1500" dirty="0"/>
              <a:t> die </a:t>
            </a:r>
            <a:r>
              <a:rPr lang="en-US" sz="1500" dirty="0" err="1"/>
              <a:t>Zutaten</a:t>
            </a:r>
            <a:r>
              <a:rPr lang="en-US" sz="1500" dirty="0"/>
              <a:t> für das Kochen </a:t>
            </a:r>
            <a:r>
              <a:rPr lang="en-US" sz="1500" dirty="0" err="1"/>
              <a:t>gekauft</a:t>
            </a:r>
            <a:r>
              <a:rPr lang="en-US" sz="1500" dirty="0"/>
              <a:t>.</a:t>
            </a:r>
          </a:p>
          <a:p>
            <a:pPr marL="285750" indent="-228600">
              <a:buFont typeface="Arial" panose="020B0604020202020204" pitchFamily="34" charset="0"/>
              <a:buChar char="•"/>
            </a:pPr>
            <a:r>
              <a:rPr lang="en-US" sz="1500" dirty="0" err="1"/>
              <a:t>Außerdem</a:t>
            </a:r>
            <a:r>
              <a:rPr lang="en-US" sz="1500" dirty="0"/>
              <a:t> </a:t>
            </a:r>
            <a:r>
              <a:rPr lang="en-US" sz="1500" dirty="0" err="1"/>
              <a:t>gibt</a:t>
            </a:r>
            <a:r>
              <a:rPr lang="en-US" sz="1500" dirty="0"/>
              <a:t> es </a:t>
            </a:r>
            <a:r>
              <a:rPr lang="en-US" sz="1500" dirty="0" err="1"/>
              <a:t>jeden</a:t>
            </a:r>
            <a:r>
              <a:rPr lang="en-US" sz="1500" dirty="0"/>
              <a:t> Tag </a:t>
            </a:r>
            <a:r>
              <a:rPr lang="en-US" sz="1500" dirty="0" err="1"/>
              <a:t>frisch</a:t>
            </a:r>
            <a:r>
              <a:rPr lang="en-US" sz="1500" dirty="0"/>
              <a:t> </a:t>
            </a:r>
            <a:r>
              <a:rPr lang="en-US" sz="1500" dirty="0" err="1"/>
              <a:t>aufgeschnittenes</a:t>
            </a:r>
            <a:r>
              <a:rPr lang="en-US" sz="1500" dirty="0"/>
              <a:t> Obst, dieses </a:t>
            </a:r>
            <a:r>
              <a:rPr lang="en-US" sz="1500" dirty="0" err="1"/>
              <a:t>wird</a:t>
            </a:r>
            <a:r>
              <a:rPr lang="en-US" sz="1500" dirty="0"/>
              <a:t> </a:t>
            </a:r>
            <a:r>
              <a:rPr lang="en-US" sz="1500" dirty="0" err="1"/>
              <a:t>ebenfalls</a:t>
            </a:r>
            <a:r>
              <a:rPr lang="en-US" sz="1500" dirty="0"/>
              <a:t> von </a:t>
            </a:r>
            <a:r>
              <a:rPr lang="en-US" sz="1500" dirty="0" err="1"/>
              <a:t>diesem</a:t>
            </a:r>
            <a:r>
              <a:rPr lang="en-US" sz="1500" dirty="0"/>
              <a:t> Geld </a:t>
            </a:r>
            <a:r>
              <a:rPr lang="en-US" sz="1500" dirty="0" err="1"/>
              <a:t>gekauft</a:t>
            </a:r>
            <a:r>
              <a:rPr lang="en-US" sz="1500" dirty="0"/>
              <a:t>.</a:t>
            </a:r>
          </a:p>
          <a:p>
            <a:pPr marL="285750" indent="-228600">
              <a:buFont typeface="Arial" panose="020B0604020202020204" pitchFamily="34" charset="0"/>
              <a:buChar char="•"/>
            </a:pPr>
            <a:r>
              <a:rPr lang="en-US" sz="1500" dirty="0"/>
              <a:t>Zum </a:t>
            </a:r>
            <a:r>
              <a:rPr lang="en-US" sz="1500" dirty="0" err="1"/>
              <a:t>Trinken</a:t>
            </a:r>
            <a:r>
              <a:rPr lang="en-US" sz="1500" dirty="0"/>
              <a:t> </a:t>
            </a:r>
            <a:r>
              <a:rPr lang="en-US" sz="1500" dirty="0" err="1"/>
              <a:t>gibt</a:t>
            </a:r>
            <a:r>
              <a:rPr lang="en-US" sz="1500" dirty="0"/>
              <a:t> es </a:t>
            </a:r>
            <a:r>
              <a:rPr lang="en-US" sz="1500" dirty="0" err="1"/>
              <a:t>ganzen</a:t>
            </a:r>
            <a:r>
              <a:rPr lang="en-US" sz="1500" dirty="0"/>
              <a:t> Tag Wasser, </a:t>
            </a:r>
            <a:r>
              <a:rPr lang="en-US" sz="1500" dirty="0" err="1"/>
              <a:t>im</a:t>
            </a:r>
            <a:r>
              <a:rPr lang="en-US" sz="1500" dirty="0"/>
              <a:t> Winter Tee und </a:t>
            </a:r>
            <a:r>
              <a:rPr lang="en-US" sz="1500" dirty="0" err="1"/>
              <a:t>manchmal</a:t>
            </a:r>
            <a:r>
              <a:rPr lang="en-US" sz="1500" dirty="0"/>
              <a:t> Holler- </a:t>
            </a:r>
            <a:r>
              <a:rPr lang="en-US" sz="1500" dirty="0" err="1"/>
              <a:t>oder</a:t>
            </a:r>
            <a:r>
              <a:rPr lang="en-US" sz="1500" dirty="0"/>
              <a:t> </a:t>
            </a:r>
            <a:r>
              <a:rPr lang="en-US" sz="1500" dirty="0" err="1"/>
              <a:t>Kräutersaft</a:t>
            </a:r>
            <a:r>
              <a:rPr lang="en-US" sz="1500" dirty="0"/>
              <a:t>, den </a:t>
            </a:r>
            <a:r>
              <a:rPr lang="en-US" sz="1500" dirty="0" err="1"/>
              <a:t>wir</a:t>
            </a:r>
            <a:r>
              <a:rPr lang="en-US" sz="1500" dirty="0"/>
              <a:t> </a:t>
            </a:r>
            <a:r>
              <a:rPr lang="en-US" sz="1500" dirty="0" err="1"/>
              <a:t>gemeinsam</a:t>
            </a:r>
            <a:r>
              <a:rPr lang="en-US" sz="1500" dirty="0"/>
              <a:t> </a:t>
            </a:r>
            <a:r>
              <a:rPr lang="en-US" sz="1500" dirty="0" err="1"/>
              <a:t>mit</a:t>
            </a:r>
            <a:r>
              <a:rPr lang="en-US" sz="1500" dirty="0"/>
              <a:t> den </a:t>
            </a:r>
            <a:r>
              <a:rPr lang="en-US" sz="1500" dirty="0" err="1"/>
              <a:t>Kindern</a:t>
            </a:r>
            <a:r>
              <a:rPr lang="en-US" sz="1500" dirty="0"/>
              <a:t> </a:t>
            </a:r>
            <a:r>
              <a:rPr lang="en-US" sz="1500" dirty="0" err="1"/>
              <a:t>zubereiten</a:t>
            </a:r>
            <a:r>
              <a:rPr lang="en-US" sz="1500" dirty="0"/>
              <a:t>.</a:t>
            </a:r>
          </a:p>
        </p:txBody>
      </p:sp>
      <p:pic>
        <p:nvPicPr>
          <p:cNvPr id="11" name="Bildplatzhalter 10">
            <a:extLst>
              <a:ext uri="{FF2B5EF4-FFF2-40B4-BE49-F238E27FC236}">
                <a16:creationId xmlns:a16="http://schemas.microsoft.com/office/drawing/2014/main" id="{91D64BD6-6784-15F9-0CE6-1AD22D6A830A}"/>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27846"/>
          <a:stretch>
            <a:fillRect/>
          </a:stretch>
        </p:blipFill>
        <p:spPr>
          <a:xfrm>
            <a:off x="7675658" y="2093976"/>
            <a:ext cx="3941064" cy="4096512"/>
          </a:xfrm>
          <a:prstGeom prst="ellipse">
            <a:avLst/>
          </a:prstGeom>
          <a:ln>
            <a:noFill/>
          </a:ln>
          <a:effectLst>
            <a:softEdge rad="112500"/>
          </a:effectLst>
        </p:spPr>
      </p:pic>
      <p:sp>
        <p:nvSpPr>
          <p:cNvPr id="3" name="Fußzeilenplatzhalter 2">
            <a:extLst>
              <a:ext uri="{FF2B5EF4-FFF2-40B4-BE49-F238E27FC236}">
                <a16:creationId xmlns:a16="http://schemas.microsoft.com/office/drawing/2014/main" id="{5DEBA648-9A52-4D06-A43F-40B715B4403E}"/>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a:spcAft>
                <a:spcPts val="600"/>
              </a:spcAft>
              <a:defRPr/>
            </a:pPr>
            <a:r>
              <a:rPr lang="en-US" kern="1200">
                <a:solidFill>
                  <a:prstClr val="black">
                    <a:tint val="75000"/>
                  </a:prstClr>
                </a:solidFill>
                <a:latin typeface="Calibri" panose="020F0502020204030204"/>
                <a:ea typeface="+mn-ea"/>
                <a:cs typeface="+mn-cs"/>
              </a:rPr>
              <a:t>Landeskindergarten Bromberg 8</a:t>
            </a:r>
          </a:p>
          <a:p>
            <a:pPr>
              <a:spcAft>
                <a:spcPts val="600"/>
              </a:spcAft>
              <a:defRPr/>
            </a:pPr>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9116677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0" name="Rectangle 79">
            <a:extLst>
              <a:ext uri="{FF2B5EF4-FFF2-40B4-BE49-F238E27FC236}">
                <a16:creationId xmlns:a16="http://schemas.microsoft.com/office/drawing/2014/main" id="{D2B783EE-0239-4717-BBEA-8C9EAC61C8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A7A83A60-5885-40C9-9C71-4A308BE6AFC9}"/>
              </a:ext>
            </a:extLst>
          </p:cNvPr>
          <p:cNvSpPr>
            <a:spLocks noGrp="1"/>
          </p:cNvSpPr>
          <p:nvPr>
            <p:ph type="title"/>
          </p:nvPr>
        </p:nvSpPr>
        <p:spPr>
          <a:xfrm>
            <a:off x="838201" y="345810"/>
            <a:ext cx="5120561" cy="1325563"/>
          </a:xfrm>
        </p:spPr>
        <p:txBody>
          <a:bodyPr>
            <a:normAutofit/>
          </a:bodyPr>
          <a:lstStyle/>
          <a:p>
            <a:r>
              <a:rPr lang="de-DE" b="1"/>
              <a:t>                                                    </a:t>
            </a:r>
            <a:endParaRPr lang="de-AT" b="1"/>
          </a:p>
        </p:txBody>
      </p:sp>
      <p:sp>
        <p:nvSpPr>
          <p:cNvPr id="3" name="Inhaltsplatzhalter 2">
            <a:extLst>
              <a:ext uri="{FF2B5EF4-FFF2-40B4-BE49-F238E27FC236}">
                <a16:creationId xmlns:a16="http://schemas.microsoft.com/office/drawing/2014/main" id="{9F40CF88-28C8-463E-BB77-31F3DD7B1F22}"/>
              </a:ext>
            </a:extLst>
          </p:cNvPr>
          <p:cNvSpPr>
            <a:spLocks noGrp="1"/>
          </p:cNvSpPr>
          <p:nvPr>
            <p:ph idx="1"/>
          </p:nvPr>
        </p:nvSpPr>
        <p:spPr>
          <a:xfrm>
            <a:off x="838201" y="885217"/>
            <a:ext cx="5092194" cy="5291746"/>
          </a:xfrm>
        </p:spPr>
        <p:txBody>
          <a:bodyPr>
            <a:normAutofit/>
          </a:bodyPr>
          <a:lstStyle/>
          <a:p>
            <a:pPr marL="0" indent="0">
              <a:buNone/>
            </a:pPr>
            <a:r>
              <a:rPr lang="de-DE" sz="1800" dirty="0"/>
              <a:t>                               </a:t>
            </a:r>
            <a:r>
              <a:rPr lang="de-DE" sz="1800" b="1" dirty="0"/>
              <a:t>MITTAGESSEN</a:t>
            </a:r>
          </a:p>
          <a:p>
            <a:endParaRPr lang="de-DE" sz="1300" dirty="0"/>
          </a:p>
          <a:p>
            <a:r>
              <a:rPr lang="de-DE" sz="1600" dirty="0"/>
              <a:t>Im Kindergarten wird ein Mittagessen angeboten, das Essen beziehen wir vom NÖ Hilfswerk – Goldmenü.</a:t>
            </a:r>
          </a:p>
          <a:p>
            <a:r>
              <a:rPr lang="de-DE" sz="1600" dirty="0"/>
              <a:t>Es besteht die Möglichkeit, die Kinder monatlich, wöchentlich oder tageweise dafür anzumelden.</a:t>
            </a:r>
          </a:p>
          <a:p>
            <a:r>
              <a:rPr lang="de-DE" sz="1600" dirty="0"/>
              <a:t>Die Kosten betragen 3,50 € pro Essen.</a:t>
            </a:r>
          </a:p>
          <a:p>
            <a:r>
              <a:rPr lang="de-DE" sz="1600" dirty="0"/>
              <a:t>Die Bezahlung erfolgt am Monatsende im Kindergarten.</a:t>
            </a:r>
          </a:p>
          <a:p>
            <a:endParaRPr lang="de-DE" sz="1600" dirty="0"/>
          </a:p>
          <a:p>
            <a:pPr marL="0" indent="0">
              <a:buNone/>
            </a:pPr>
            <a:r>
              <a:rPr lang="de-DE" sz="1600" dirty="0"/>
              <a:t>                           </a:t>
            </a:r>
            <a:r>
              <a:rPr lang="de-DE" sz="1600" b="1" dirty="0"/>
              <a:t>VORSCHULERZIEHUNG</a:t>
            </a:r>
          </a:p>
          <a:p>
            <a:pPr marL="0" indent="0">
              <a:buNone/>
            </a:pPr>
            <a:endParaRPr lang="de-DE" sz="1600" b="1" dirty="0"/>
          </a:p>
          <a:p>
            <a:r>
              <a:rPr lang="de-DE" sz="1600" dirty="0"/>
              <a:t>Im sogenannten letzten verpflichtenden Kindergartenjahr werden zusätzliche Aktivitäten für diese Altersgruppe angeboten.</a:t>
            </a:r>
          </a:p>
          <a:p>
            <a:r>
              <a:rPr lang="de-DE" sz="1600" dirty="0"/>
              <a:t>Z.B Arbeiten mit Zahlen und Buchstaben, Mengen und Formen, Handarbeiten.  Lernwerkstätten,….</a:t>
            </a:r>
            <a:endParaRPr lang="de-AT" sz="1600" dirty="0"/>
          </a:p>
        </p:txBody>
      </p:sp>
      <p:sp>
        <p:nvSpPr>
          <p:cNvPr id="82" name="Oval 81">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20569" y="1364732"/>
            <a:ext cx="947488" cy="92178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9" name="Grafik 8">
            <a:extLst>
              <a:ext uri="{FF2B5EF4-FFF2-40B4-BE49-F238E27FC236}">
                <a16:creationId xmlns:a16="http://schemas.microsoft.com/office/drawing/2014/main" id="{FF443378-D34F-0338-C4C8-BE378C8EFF42}"/>
              </a:ext>
            </a:extLst>
          </p:cNvPr>
          <p:cNvPicPr>
            <a:picLocks noChangeAspect="1"/>
          </p:cNvPicPr>
          <p:nvPr/>
        </p:nvPicPr>
        <p:blipFill>
          <a:blip r:embed="rId2">
            <a:extLst>
              <a:ext uri="{28A0092B-C50C-407E-A947-70E740481C1C}">
                <a14:useLocalDpi xmlns:a14="http://schemas.microsoft.com/office/drawing/2010/main" val="0"/>
              </a:ext>
            </a:extLst>
          </a:blip>
          <a:srcRect l="15068" r="7020" b="3"/>
          <a:stretch>
            <a:fillRect/>
          </a:stretch>
        </p:blipFill>
        <p:spPr>
          <a:xfrm>
            <a:off x="7901259" y="2727729"/>
            <a:ext cx="4290741" cy="4130271"/>
          </a:xfrm>
          <a:custGeom>
            <a:avLst/>
            <a:gdLst/>
            <a:ahLst/>
            <a:cxnLst/>
            <a:rect l="l" t="t" r="r" b="b"/>
            <a:pathLst>
              <a:path w="4290741" h="4130271">
                <a:moveTo>
                  <a:pt x="2503809" y="0"/>
                </a:moveTo>
                <a:cubicBezTo>
                  <a:pt x="3157405" y="0"/>
                  <a:pt x="3752509" y="250434"/>
                  <a:pt x="4198398" y="660580"/>
                </a:cubicBezTo>
                <a:lnTo>
                  <a:pt x="4290741" y="751286"/>
                </a:lnTo>
                <a:lnTo>
                  <a:pt x="4290741" y="4130271"/>
                </a:lnTo>
                <a:lnTo>
                  <a:pt x="604508" y="4130271"/>
                </a:lnTo>
                <a:lnTo>
                  <a:pt x="461940" y="3953232"/>
                </a:lnTo>
                <a:cubicBezTo>
                  <a:pt x="171051" y="3544183"/>
                  <a:pt x="0" y="3043971"/>
                  <a:pt x="0" y="2503809"/>
                </a:cubicBezTo>
                <a:cubicBezTo>
                  <a:pt x="0" y="1120992"/>
                  <a:pt x="1120992" y="0"/>
                  <a:pt x="2503809" y="0"/>
                </a:cubicBezTo>
                <a:close/>
              </a:path>
            </a:pathLst>
          </a:custGeom>
        </p:spPr>
      </p:pic>
      <p:sp>
        <p:nvSpPr>
          <p:cNvPr id="84" name="Arc 83">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4759070" flipV="1">
            <a:off x="6034138" y="-673140"/>
            <a:ext cx="4021193" cy="4021193"/>
          </a:xfrm>
          <a:prstGeom prst="arc">
            <a:avLst>
              <a:gd name="adj1" fmla="val 16200000"/>
              <a:gd name="adj2" fmla="val 20093138"/>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10" name="Grafik 9" descr="Goldmenü (@goldmenue) • Facebook">
            <a:extLst>
              <a:ext uri="{FF2B5EF4-FFF2-40B4-BE49-F238E27FC236}">
                <a16:creationId xmlns:a16="http://schemas.microsoft.com/office/drawing/2014/main" id="{793F0D27-EFB4-636F-6D1B-5160A18BD465}"/>
              </a:ext>
            </a:extLst>
          </p:cNvPr>
          <p:cNvPicPr>
            <a:picLocks noChangeAspect="1"/>
          </p:cNvPicPr>
          <p:nvPr/>
        </p:nvPicPr>
        <p:blipFill>
          <a:blip r:embed="rId3"/>
          <a:srcRect t="7021" r="1" b="7511"/>
          <a:stretch>
            <a:fillRect/>
          </a:stretch>
        </p:blipFill>
        <p:spPr>
          <a:xfrm>
            <a:off x="6261607" y="1"/>
            <a:ext cx="3519312" cy="3007909"/>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p:spPr>
      </p:pic>
      <p:sp>
        <p:nvSpPr>
          <p:cNvPr id="4" name="Fußzeilenplatzhalter 3">
            <a:extLst>
              <a:ext uri="{FF2B5EF4-FFF2-40B4-BE49-F238E27FC236}">
                <a16:creationId xmlns:a16="http://schemas.microsoft.com/office/drawing/2014/main" id="{96F877A4-3D5C-4B22-B056-12D7CC1D0CE9}"/>
              </a:ext>
            </a:extLst>
          </p:cNvPr>
          <p:cNvSpPr>
            <a:spLocks noGrp="1"/>
          </p:cNvSpPr>
          <p:nvPr>
            <p:ph type="ftr" sz="quarter" idx="11"/>
          </p:nvPr>
        </p:nvSpPr>
        <p:spPr>
          <a:xfrm>
            <a:off x="4038600" y="6356350"/>
            <a:ext cx="4114800" cy="365125"/>
          </a:xfrm>
        </p:spPr>
        <p:txBody>
          <a:bodyPr>
            <a:normAutofit/>
          </a:bodyPr>
          <a:lstStyle/>
          <a:p>
            <a:pPr>
              <a:spcAft>
                <a:spcPts val="600"/>
              </a:spcAft>
            </a:pPr>
            <a:r>
              <a:rPr lang="de-DE"/>
              <a:t>Landeskindergarten Bromberg 9</a:t>
            </a:r>
            <a:endParaRPr lang="de-AT"/>
          </a:p>
          <a:p>
            <a:pPr>
              <a:spcAft>
                <a:spcPts val="600"/>
              </a:spcAft>
            </a:pPr>
            <a:endParaRPr lang="de-AT"/>
          </a:p>
        </p:txBody>
      </p:sp>
    </p:spTree>
    <p:extLst>
      <p:ext uri="{BB962C8B-B14F-4D97-AF65-F5344CB8AC3E}">
        <p14:creationId xmlns:p14="http://schemas.microsoft.com/office/powerpoint/2010/main" val="382084594"/>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2535</Words>
  <Application>Microsoft Office PowerPoint</Application>
  <PresentationFormat>Breitbild</PresentationFormat>
  <Paragraphs>257</Paragraphs>
  <Slides>22</Slides>
  <Notes>0</Notes>
  <HiddenSlides>0</HiddenSlides>
  <MMClips>0</MMClips>
  <ScaleCrop>false</ScaleCrop>
  <HeadingPairs>
    <vt:vector size="6" baseType="variant">
      <vt:variant>
        <vt:lpstr>Verwendete Schriftarten</vt:lpstr>
      </vt:variant>
      <vt:variant>
        <vt:i4>4</vt:i4>
      </vt:variant>
      <vt:variant>
        <vt:lpstr>Design</vt:lpstr>
      </vt:variant>
      <vt:variant>
        <vt:i4>1</vt:i4>
      </vt:variant>
      <vt:variant>
        <vt:lpstr>Folientitel</vt:lpstr>
      </vt:variant>
      <vt:variant>
        <vt:i4>22</vt:i4>
      </vt:variant>
    </vt:vector>
  </HeadingPairs>
  <TitlesOfParts>
    <vt:vector size="27" baseType="lpstr">
      <vt:lpstr>Abadi</vt:lpstr>
      <vt:lpstr>Arial</vt:lpstr>
      <vt:lpstr>Calibri</vt:lpstr>
      <vt:lpstr>Calibri Light</vt:lpstr>
      <vt:lpstr>Office</vt:lpstr>
      <vt:lpstr>Hauskonzept NÖ Landeskindergarten Bromberg</vt:lpstr>
      <vt:lpstr> DAS KINDERGARTENTEAM </vt:lpstr>
      <vt:lpstr>UNSERE ÖFFNUNGSZEITEN</vt:lpstr>
      <vt:lpstr>Telefonnummer: 02629/8273 Kindergartenleitung/Gruppe 1                                Gruppe 2: 02629/8559</vt:lpstr>
      <vt:lpstr>KINDERGARTENORDNUNG</vt:lpstr>
      <vt:lpstr>PowerPoint-Präsentation</vt:lpstr>
      <vt:lpstr>                                                             Zähneputzen – Projekt Apollonia</vt:lpstr>
      <vt:lpstr>           GESUNDE JAUSE</vt:lpstr>
      <vt:lpstr>                                                    </vt:lpstr>
      <vt:lpstr>             FESTE</vt:lpstr>
      <vt:lpstr>            OFFENES HAUS –  GEMEINSAME SPIELBEREICHE:  Vorraum und Multifunktionsraum</vt:lpstr>
      <vt:lpstr>                                                          BEWEGUNGSERZIEHUNG</vt:lpstr>
      <vt:lpstr>                                                       LEBEN MIT UND IN DER NATUR</vt:lpstr>
      <vt:lpstr>                                                      HILF MIR, ES SELBST ZU TUN!</vt:lpstr>
      <vt:lpstr>                                                         MALSPIEL AUF UNSERER MALWAND</vt:lpstr>
      <vt:lpstr> </vt:lpstr>
      <vt:lpstr>                                                                                                                  ELTERNARBEIT</vt:lpstr>
      <vt:lpstr>PowerPoint-Präsentation</vt:lpstr>
      <vt:lpstr>PowerPoint-Präsentation</vt:lpstr>
      <vt:lpstr>PORTFOLIO</vt:lpstr>
      <vt:lpstr>Wir sind jederzeit bereit Fragen zu beantworten, Wünsche so gut wie möglich zu erfüllen, Anregungen anzunehmen und bei Problemen gemeinsam eine Lösung zu finden. </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Hauskonzept Nö Landeskindergarten Bromberg</dc:title>
  <dc:creator>KIGA Bromberg</dc:creator>
  <cp:lastModifiedBy>Kindergarten Bromberg</cp:lastModifiedBy>
  <cp:revision>77</cp:revision>
  <cp:lastPrinted>2026-06-05T07:35:34Z</cp:lastPrinted>
  <dcterms:created xsi:type="dcterms:W3CDTF">2023-03-27T12:31:15Z</dcterms:created>
  <dcterms:modified xsi:type="dcterms:W3CDTF">2026-06-05T08:15:36Z</dcterms:modified>
</cp:coreProperties>
</file>